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70" r:id="rId4"/>
    <p:sldId id="259" r:id="rId5"/>
    <p:sldId id="272" r:id="rId6"/>
    <p:sldId id="273" r:id="rId7"/>
    <p:sldId id="262" r:id="rId8"/>
    <p:sldId id="261" r:id="rId9"/>
    <p:sldId id="263" r:id="rId10"/>
    <p:sldId id="265" r:id="rId11"/>
    <p:sldId id="266" r:id="rId12"/>
    <p:sldId id="264" r:id="rId13"/>
    <p:sldId id="268" r:id="rId14"/>
    <p:sldId id="267" r:id="rId15"/>
    <p:sldId id="271" r:id="rId16"/>
    <p:sldId id="269" r:id="rId17"/>
    <p:sldId id="274" r:id="rId18"/>
    <p:sldId id="275" r:id="rId19"/>
    <p:sldId id="276" r:id="rId20"/>
    <p:sldId id="277" r:id="rId21"/>
    <p:sldId id="278" r:id="rId22"/>
    <p:sldId id="279" r:id="rId23"/>
    <p:sldId id="280" r:id="rId24"/>
    <p:sldId id="281" r:id="rId25"/>
    <p:sldId id="282" r:id="rId26"/>
    <p:sldId id="283" r:id="rId27"/>
    <p:sldId id="284" r:id="rId2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B359A8-CF4B-6E7F-A448-5E326A4CF2B1}" v="977" dt="2025-05-08T01:18:56.747"/>
    <p1510:client id="{73E37E68-3AFD-AB65-A5AB-DA551541C0A8}" v="481" dt="2025-05-06T19:52:46.493"/>
    <p1510:client id="{D9D12805-1FCE-CA82-0D7E-62B1828DFA3B}" v="783" dt="2025-05-08T01:50:56.264"/>
    <p1510:client id="{E26F9376-A6E3-15B2-A434-6B4930E7DEFF}" v="43" dt="2025-05-06T19:39:30.409"/>
    <p1510:client id="{F04472F2-783B-5843-2CBB-E1085A6572FC}" v="101" dt="2025-05-06T19:54:06.2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E440EF-D64A-40EF-B50B-6C103F1B17CE}"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AC6CD39A-197A-45DF-AD37-AEC21310AE49}">
      <dgm:prSet/>
      <dgm:spPr/>
      <dgm:t>
        <a:bodyPr/>
        <a:lstStyle/>
        <a:p>
          <a:r>
            <a:rPr lang="en-US"/>
            <a:t>C’est ce qui unit des personnes dans un sentiment d’entraide. </a:t>
          </a:r>
        </a:p>
      </dgm:t>
    </dgm:pt>
    <dgm:pt modelId="{FC0434DF-C0E9-403F-8506-E9F122F74EEA}" type="parTrans" cxnId="{2985F7F1-1B63-4A69-A6A8-372E8A3A53C5}">
      <dgm:prSet/>
      <dgm:spPr/>
      <dgm:t>
        <a:bodyPr/>
        <a:lstStyle/>
        <a:p>
          <a:endParaRPr lang="en-US"/>
        </a:p>
      </dgm:t>
    </dgm:pt>
    <dgm:pt modelId="{86682553-D7B6-4BE2-8E64-376F97922CF5}" type="sibTrans" cxnId="{2985F7F1-1B63-4A69-A6A8-372E8A3A53C5}">
      <dgm:prSet/>
      <dgm:spPr/>
      <dgm:t>
        <a:bodyPr/>
        <a:lstStyle/>
        <a:p>
          <a:endParaRPr lang="en-US"/>
        </a:p>
      </dgm:t>
    </dgm:pt>
    <dgm:pt modelId="{A4B956B1-A165-48EF-96F0-732432A9A2EB}">
      <dgm:prSet/>
      <dgm:spPr/>
      <dgm:t>
        <a:bodyPr/>
        <a:lstStyle/>
        <a:p>
          <a:r>
            <a:rPr lang="en-US"/>
            <a:t>Ces personnes se sentent liées car elles font partie de la même famille, ou vivent dans la même ville, le même pays, sur la même planète… Être solidaire, c’est le contraire d’être égoïste.</a:t>
          </a:r>
        </a:p>
      </dgm:t>
    </dgm:pt>
    <dgm:pt modelId="{B912886C-06BD-4A0E-B82F-E883ABB1ACEC}" type="parTrans" cxnId="{069E1C92-5041-48BA-A06C-B2A885ED08DD}">
      <dgm:prSet/>
      <dgm:spPr/>
      <dgm:t>
        <a:bodyPr/>
        <a:lstStyle/>
        <a:p>
          <a:endParaRPr lang="en-US"/>
        </a:p>
      </dgm:t>
    </dgm:pt>
    <dgm:pt modelId="{085C12A6-624B-47B4-9E73-A1A76343780E}" type="sibTrans" cxnId="{069E1C92-5041-48BA-A06C-B2A885ED08DD}">
      <dgm:prSet/>
      <dgm:spPr/>
      <dgm:t>
        <a:bodyPr/>
        <a:lstStyle/>
        <a:p>
          <a:endParaRPr lang="en-US"/>
        </a:p>
      </dgm:t>
    </dgm:pt>
    <dgm:pt modelId="{D12BFD80-95E2-461B-9BF2-F7B524D40A11}" type="pres">
      <dgm:prSet presAssocID="{61E440EF-D64A-40EF-B50B-6C103F1B17CE}" presName="hierChild1" presStyleCnt="0">
        <dgm:presLayoutVars>
          <dgm:chPref val="1"/>
          <dgm:dir/>
          <dgm:animOne val="branch"/>
          <dgm:animLvl val="lvl"/>
          <dgm:resizeHandles/>
        </dgm:presLayoutVars>
      </dgm:prSet>
      <dgm:spPr/>
    </dgm:pt>
    <dgm:pt modelId="{09AA40F1-DEA6-4F2D-8231-553AEC87F816}" type="pres">
      <dgm:prSet presAssocID="{AC6CD39A-197A-45DF-AD37-AEC21310AE49}" presName="hierRoot1" presStyleCnt="0"/>
      <dgm:spPr/>
    </dgm:pt>
    <dgm:pt modelId="{B02FEDD4-DA65-46E4-9146-0BB7DE000A15}" type="pres">
      <dgm:prSet presAssocID="{AC6CD39A-197A-45DF-AD37-AEC21310AE49}" presName="composite" presStyleCnt="0"/>
      <dgm:spPr/>
    </dgm:pt>
    <dgm:pt modelId="{8653CAA7-8B93-4643-B6B5-33F35FBE0567}" type="pres">
      <dgm:prSet presAssocID="{AC6CD39A-197A-45DF-AD37-AEC21310AE49}" presName="background" presStyleLbl="node0" presStyleIdx="0" presStyleCnt="2"/>
      <dgm:spPr/>
    </dgm:pt>
    <dgm:pt modelId="{AF92898A-8A18-49DD-BAE6-4E42AE94FBC1}" type="pres">
      <dgm:prSet presAssocID="{AC6CD39A-197A-45DF-AD37-AEC21310AE49}" presName="text" presStyleLbl="fgAcc0" presStyleIdx="0" presStyleCnt="2">
        <dgm:presLayoutVars>
          <dgm:chPref val="3"/>
        </dgm:presLayoutVars>
      </dgm:prSet>
      <dgm:spPr/>
    </dgm:pt>
    <dgm:pt modelId="{AF500AE1-4464-4E10-8ABE-7A562091AAFE}" type="pres">
      <dgm:prSet presAssocID="{AC6CD39A-197A-45DF-AD37-AEC21310AE49}" presName="hierChild2" presStyleCnt="0"/>
      <dgm:spPr/>
    </dgm:pt>
    <dgm:pt modelId="{99DC9CB4-BF5C-4EA4-AC1B-C13A4C25D32D}" type="pres">
      <dgm:prSet presAssocID="{A4B956B1-A165-48EF-96F0-732432A9A2EB}" presName="hierRoot1" presStyleCnt="0"/>
      <dgm:spPr/>
    </dgm:pt>
    <dgm:pt modelId="{15B6443B-FA80-465A-B9AC-3B8EDC42CCB3}" type="pres">
      <dgm:prSet presAssocID="{A4B956B1-A165-48EF-96F0-732432A9A2EB}" presName="composite" presStyleCnt="0"/>
      <dgm:spPr/>
    </dgm:pt>
    <dgm:pt modelId="{C5EE45E2-AF22-4A54-8DB6-5260BABA97E1}" type="pres">
      <dgm:prSet presAssocID="{A4B956B1-A165-48EF-96F0-732432A9A2EB}" presName="background" presStyleLbl="node0" presStyleIdx="1" presStyleCnt="2"/>
      <dgm:spPr/>
    </dgm:pt>
    <dgm:pt modelId="{347AC3D4-7C93-4689-A191-3367DB4CAB35}" type="pres">
      <dgm:prSet presAssocID="{A4B956B1-A165-48EF-96F0-732432A9A2EB}" presName="text" presStyleLbl="fgAcc0" presStyleIdx="1" presStyleCnt="2">
        <dgm:presLayoutVars>
          <dgm:chPref val="3"/>
        </dgm:presLayoutVars>
      </dgm:prSet>
      <dgm:spPr/>
    </dgm:pt>
    <dgm:pt modelId="{A025F29A-04F7-4410-AF60-D350042533B5}" type="pres">
      <dgm:prSet presAssocID="{A4B956B1-A165-48EF-96F0-732432A9A2EB}" presName="hierChild2" presStyleCnt="0"/>
      <dgm:spPr/>
    </dgm:pt>
  </dgm:ptLst>
  <dgm:cxnLst>
    <dgm:cxn modelId="{4B10B562-2286-491A-BA55-5F28847F4AE8}" type="presOf" srcId="{61E440EF-D64A-40EF-B50B-6C103F1B17CE}" destId="{D12BFD80-95E2-461B-9BF2-F7B524D40A11}" srcOrd="0" destOrd="0" presId="urn:microsoft.com/office/officeart/2005/8/layout/hierarchy1"/>
    <dgm:cxn modelId="{ABE7937B-45C1-4E67-AD2F-B12DA142125A}" type="presOf" srcId="{A4B956B1-A165-48EF-96F0-732432A9A2EB}" destId="{347AC3D4-7C93-4689-A191-3367DB4CAB35}" srcOrd="0" destOrd="0" presId="urn:microsoft.com/office/officeart/2005/8/layout/hierarchy1"/>
    <dgm:cxn modelId="{FA4B8B81-10ED-402D-BAE1-ED3794420C21}" type="presOf" srcId="{AC6CD39A-197A-45DF-AD37-AEC21310AE49}" destId="{AF92898A-8A18-49DD-BAE6-4E42AE94FBC1}" srcOrd="0" destOrd="0" presId="urn:microsoft.com/office/officeart/2005/8/layout/hierarchy1"/>
    <dgm:cxn modelId="{069E1C92-5041-48BA-A06C-B2A885ED08DD}" srcId="{61E440EF-D64A-40EF-B50B-6C103F1B17CE}" destId="{A4B956B1-A165-48EF-96F0-732432A9A2EB}" srcOrd="1" destOrd="0" parTransId="{B912886C-06BD-4A0E-B82F-E883ABB1ACEC}" sibTransId="{085C12A6-624B-47B4-9E73-A1A76343780E}"/>
    <dgm:cxn modelId="{2985F7F1-1B63-4A69-A6A8-372E8A3A53C5}" srcId="{61E440EF-D64A-40EF-B50B-6C103F1B17CE}" destId="{AC6CD39A-197A-45DF-AD37-AEC21310AE49}" srcOrd="0" destOrd="0" parTransId="{FC0434DF-C0E9-403F-8506-E9F122F74EEA}" sibTransId="{86682553-D7B6-4BE2-8E64-376F97922CF5}"/>
    <dgm:cxn modelId="{A389CAF8-9AF8-473E-8E3E-62B52C62C623}" type="presParOf" srcId="{D12BFD80-95E2-461B-9BF2-F7B524D40A11}" destId="{09AA40F1-DEA6-4F2D-8231-553AEC87F816}" srcOrd="0" destOrd="0" presId="urn:microsoft.com/office/officeart/2005/8/layout/hierarchy1"/>
    <dgm:cxn modelId="{FE210C92-4C42-4653-9F39-5423C2B99619}" type="presParOf" srcId="{09AA40F1-DEA6-4F2D-8231-553AEC87F816}" destId="{B02FEDD4-DA65-46E4-9146-0BB7DE000A15}" srcOrd="0" destOrd="0" presId="urn:microsoft.com/office/officeart/2005/8/layout/hierarchy1"/>
    <dgm:cxn modelId="{112A47BF-AE87-499A-8E52-1C93789DD32F}" type="presParOf" srcId="{B02FEDD4-DA65-46E4-9146-0BB7DE000A15}" destId="{8653CAA7-8B93-4643-B6B5-33F35FBE0567}" srcOrd="0" destOrd="0" presId="urn:microsoft.com/office/officeart/2005/8/layout/hierarchy1"/>
    <dgm:cxn modelId="{BE00A472-3A0A-4598-95A2-47E4C34EBB0B}" type="presParOf" srcId="{B02FEDD4-DA65-46E4-9146-0BB7DE000A15}" destId="{AF92898A-8A18-49DD-BAE6-4E42AE94FBC1}" srcOrd="1" destOrd="0" presId="urn:microsoft.com/office/officeart/2005/8/layout/hierarchy1"/>
    <dgm:cxn modelId="{3C5B51B9-B19B-41BC-A851-B807BCCCB04B}" type="presParOf" srcId="{09AA40F1-DEA6-4F2D-8231-553AEC87F816}" destId="{AF500AE1-4464-4E10-8ABE-7A562091AAFE}" srcOrd="1" destOrd="0" presId="urn:microsoft.com/office/officeart/2005/8/layout/hierarchy1"/>
    <dgm:cxn modelId="{6EF1D961-7E30-41C3-9878-C7B4D8844271}" type="presParOf" srcId="{D12BFD80-95E2-461B-9BF2-F7B524D40A11}" destId="{99DC9CB4-BF5C-4EA4-AC1B-C13A4C25D32D}" srcOrd="1" destOrd="0" presId="urn:microsoft.com/office/officeart/2005/8/layout/hierarchy1"/>
    <dgm:cxn modelId="{7D15EED5-F7FD-4D73-8934-158E18B5F571}" type="presParOf" srcId="{99DC9CB4-BF5C-4EA4-AC1B-C13A4C25D32D}" destId="{15B6443B-FA80-465A-B9AC-3B8EDC42CCB3}" srcOrd="0" destOrd="0" presId="urn:microsoft.com/office/officeart/2005/8/layout/hierarchy1"/>
    <dgm:cxn modelId="{D92DB704-E6A1-408F-85F7-F49C6B46E439}" type="presParOf" srcId="{15B6443B-FA80-465A-B9AC-3B8EDC42CCB3}" destId="{C5EE45E2-AF22-4A54-8DB6-5260BABA97E1}" srcOrd="0" destOrd="0" presId="urn:microsoft.com/office/officeart/2005/8/layout/hierarchy1"/>
    <dgm:cxn modelId="{B2208D67-8063-4B25-B7B9-E66014B6E40A}" type="presParOf" srcId="{15B6443B-FA80-465A-B9AC-3B8EDC42CCB3}" destId="{347AC3D4-7C93-4689-A191-3367DB4CAB35}" srcOrd="1" destOrd="0" presId="urn:microsoft.com/office/officeart/2005/8/layout/hierarchy1"/>
    <dgm:cxn modelId="{051432D5-12A1-44FD-AE94-9C99D3654E6A}" type="presParOf" srcId="{99DC9CB4-BF5C-4EA4-AC1B-C13A4C25D32D}" destId="{A025F29A-04F7-4410-AF60-D350042533B5}"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07F34B-EE3A-4451-BB91-0B81042AD7E1}"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FA1F537F-C038-40D5-9878-5B2F7D5232D9}">
      <dgm:prSet/>
      <dgm:spPr/>
      <dgm:t>
        <a:bodyPr/>
        <a:lstStyle/>
        <a:p>
          <a:pPr rtl="0"/>
          <a:r>
            <a:rPr lang="en-US" b="1"/>
            <a:t>01 </a:t>
          </a:r>
          <a:r>
            <a:rPr lang="en-US"/>
            <a:t>Justice </a:t>
          </a:r>
          <a:r>
            <a:rPr lang="en-US" err="1"/>
            <a:t>sociale</a:t>
          </a:r>
          <a:r>
            <a:rPr lang="en-US"/>
            <a:t>;</a:t>
          </a:r>
        </a:p>
      </dgm:t>
    </dgm:pt>
    <dgm:pt modelId="{CD4C7CD1-3D1C-44B7-BE2D-6D13B2914DAB}" type="parTrans" cxnId="{6B5FAE8D-6F81-4592-9751-64B58352546D}">
      <dgm:prSet/>
      <dgm:spPr/>
      <dgm:t>
        <a:bodyPr/>
        <a:lstStyle/>
        <a:p>
          <a:endParaRPr lang="en-US"/>
        </a:p>
      </dgm:t>
    </dgm:pt>
    <dgm:pt modelId="{9C053000-2371-41BE-98FC-D5F421C73F87}" type="sibTrans" cxnId="{6B5FAE8D-6F81-4592-9751-64B58352546D}">
      <dgm:prSet/>
      <dgm:spPr/>
      <dgm:t>
        <a:bodyPr/>
        <a:lstStyle/>
        <a:p>
          <a:endParaRPr lang="en-US"/>
        </a:p>
      </dgm:t>
    </dgm:pt>
    <dgm:pt modelId="{BFA477D8-532B-4043-9F42-70EF6EC742BB}">
      <dgm:prSet/>
      <dgm:spPr/>
      <dgm:t>
        <a:bodyPr/>
        <a:lstStyle/>
        <a:p>
          <a:r>
            <a:rPr lang="en-US" b="1"/>
            <a:t>02 </a:t>
          </a:r>
          <a:r>
            <a:rPr lang="en-US"/>
            <a:t>Isolement;</a:t>
          </a:r>
        </a:p>
      </dgm:t>
    </dgm:pt>
    <dgm:pt modelId="{DAA49264-B4CA-4EEE-A3E1-0ACDFB3BFA10}" type="parTrans" cxnId="{6517AC75-884F-4DCA-8FF3-615FBAB6561A}">
      <dgm:prSet/>
      <dgm:spPr/>
      <dgm:t>
        <a:bodyPr/>
        <a:lstStyle/>
        <a:p>
          <a:endParaRPr lang="en-US"/>
        </a:p>
      </dgm:t>
    </dgm:pt>
    <dgm:pt modelId="{A2BDFCB4-7C02-4B7F-91DB-1BB5C249BD28}" type="sibTrans" cxnId="{6517AC75-884F-4DCA-8FF3-615FBAB6561A}">
      <dgm:prSet/>
      <dgm:spPr/>
      <dgm:t>
        <a:bodyPr/>
        <a:lstStyle/>
        <a:p>
          <a:endParaRPr lang="en-US"/>
        </a:p>
      </dgm:t>
    </dgm:pt>
    <dgm:pt modelId="{6DD6196F-DC5A-4E1F-AF7F-F8FA7DD390E0}">
      <dgm:prSet/>
      <dgm:spPr/>
      <dgm:t>
        <a:bodyPr/>
        <a:lstStyle/>
        <a:p>
          <a:r>
            <a:rPr lang="en-US" b="1"/>
            <a:t>03 </a:t>
          </a:r>
          <a:r>
            <a:rPr lang="en-US"/>
            <a:t>Droit au logement;</a:t>
          </a:r>
        </a:p>
      </dgm:t>
    </dgm:pt>
    <dgm:pt modelId="{DDDC9B1C-0876-4BE0-A498-10C3A1FD6466}" type="parTrans" cxnId="{2A7D7BE9-1093-4BE4-9D17-9A9B0E8C0781}">
      <dgm:prSet/>
      <dgm:spPr/>
      <dgm:t>
        <a:bodyPr/>
        <a:lstStyle/>
        <a:p>
          <a:endParaRPr lang="en-US"/>
        </a:p>
      </dgm:t>
    </dgm:pt>
    <dgm:pt modelId="{2AF9BC3B-37B1-4F2D-BA79-B653037E54EE}" type="sibTrans" cxnId="{2A7D7BE9-1093-4BE4-9D17-9A9B0E8C0781}">
      <dgm:prSet/>
      <dgm:spPr/>
      <dgm:t>
        <a:bodyPr/>
        <a:lstStyle/>
        <a:p>
          <a:endParaRPr lang="en-US"/>
        </a:p>
      </dgm:t>
    </dgm:pt>
    <dgm:pt modelId="{1361FB17-2D0E-44B4-ADD2-B48967F6FF80}">
      <dgm:prSet/>
      <dgm:spPr/>
      <dgm:t>
        <a:bodyPr/>
        <a:lstStyle/>
        <a:p>
          <a:r>
            <a:rPr lang="en-US" b="1"/>
            <a:t>04 </a:t>
          </a:r>
          <a:r>
            <a:rPr lang="en-US"/>
            <a:t>Hébergement d’urgence;</a:t>
          </a:r>
        </a:p>
      </dgm:t>
    </dgm:pt>
    <dgm:pt modelId="{760D9A73-AB3E-461E-863B-9A537DC09F8E}" type="parTrans" cxnId="{26DAF619-52F5-414E-B14A-2C2936E900F4}">
      <dgm:prSet/>
      <dgm:spPr/>
      <dgm:t>
        <a:bodyPr/>
        <a:lstStyle/>
        <a:p>
          <a:endParaRPr lang="en-US"/>
        </a:p>
      </dgm:t>
    </dgm:pt>
    <dgm:pt modelId="{8B924E55-F397-410D-B3AA-ED5366A8FFDA}" type="sibTrans" cxnId="{26DAF619-52F5-414E-B14A-2C2936E900F4}">
      <dgm:prSet/>
      <dgm:spPr/>
      <dgm:t>
        <a:bodyPr/>
        <a:lstStyle/>
        <a:p>
          <a:endParaRPr lang="en-US"/>
        </a:p>
      </dgm:t>
    </dgm:pt>
    <dgm:pt modelId="{A5023876-A263-426B-99F3-1694E917B677}">
      <dgm:prSet/>
      <dgm:spPr/>
      <dgm:t>
        <a:bodyPr/>
        <a:lstStyle/>
        <a:p>
          <a:r>
            <a:rPr lang="en-US" b="1"/>
            <a:t>05 </a:t>
          </a:r>
          <a:r>
            <a:rPr lang="en-US"/>
            <a:t>Services sociaux aux personnes en situation d’itinérance et de vulnérabilité;</a:t>
          </a:r>
        </a:p>
      </dgm:t>
    </dgm:pt>
    <dgm:pt modelId="{B6C8314E-FAF6-4CFC-865D-4C581A6D39BD}" type="parTrans" cxnId="{DC4C13F2-9B1B-461C-B46F-C76C597B87AF}">
      <dgm:prSet/>
      <dgm:spPr/>
      <dgm:t>
        <a:bodyPr/>
        <a:lstStyle/>
        <a:p>
          <a:endParaRPr lang="en-US"/>
        </a:p>
      </dgm:t>
    </dgm:pt>
    <dgm:pt modelId="{A5B52005-C0E4-49CC-9208-92D8BDB80B26}" type="sibTrans" cxnId="{DC4C13F2-9B1B-461C-B46F-C76C597B87AF}">
      <dgm:prSet/>
      <dgm:spPr/>
      <dgm:t>
        <a:bodyPr/>
        <a:lstStyle/>
        <a:p>
          <a:endParaRPr lang="en-US"/>
        </a:p>
      </dgm:t>
    </dgm:pt>
    <dgm:pt modelId="{0BE0C601-3653-47C8-96FA-5D68F1576B53}">
      <dgm:prSet/>
      <dgm:spPr/>
      <dgm:t>
        <a:bodyPr/>
        <a:lstStyle/>
        <a:p>
          <a:r>
            <a:rPr lang="en-US" b="1"/>
            <a:t>06 </a:t>
          </a:r>
          <a:r>
            <a:rPr lang="en-US"/>
            <a:t>Marginalisation et judiciarisation;</a:t>
          </a:r>
        </a:p>
      </dgm:t>
    </dgm:pt>
    <dgm:pt modelId="{2F2829CB-A19B-432E-AFD5-86D0C1FA2233}" type="parTrans" cxnId="{1F4F71C6-0563-4EEE-A536-D6478E3508BD}">
      <dgm:prSet/>
      <dgm:spPr/>
      <dgm:t>
        <a:bodyPr/>
        <a:lstStyle/>
        <a:p>
          <a:endParaRPr lang="en-US"/>
        </a:p>
      </dgm:t>
    </dgm:pt>
    <dgm:pt modelId="{369AD1E0-BCE0-4E89-9EE3-389E35C5AE69}" type="sibTrans" cxnId="{1F4F71C6-0563-4EEE-A536-D6478E3508BD}">
      <dgm:prSet/>
      <dgm:spPr/>
      <dgm:t>
        <a:bodyPr/>
        <a:lstStyle/>
        <a:p>
          <a:endParaRPr lang="en-US"/>
        </a:p>
      </dgm:t>
    </dgm:pt>
    <dgm:pt modelId="{8F1B8469-5153-4CAD-803A-D46971D28A20}">
      <dgm:prSet/>
      <dgm:spPr/>
      <dgm:t>
        <a:bodyPr/>
        <a:lstStyle/>
        <a:p>
          <a:r>
            <a:rPr lang="en-US" b="1"/>
            <a:t>07 </a:t>
          </a:r>
          <a:r>
            <a:rPr lang="en-US"/>
            <a:t>Surreprésentation de certaines populations;</a:t>
          </a:r>
        </a:p>
      </dgm:t>
    </dgm:pt>
    <dgm:pt modelId="{05DB87B5-4354-4179-8EBF-991C0A515F10}" type="parTrans" cxnId="{2CCA8492-20AB-42AD-9825-DB003846C834}">
      <dgm:prSet/>
      <dgm:spPr/>
      <dgm:t>
        <a:bodyPr/>
        <a:lstStyle/>
        <a:p>
          <a:endParaRPr lang="en-US"/>
        </a:p>
      </dgm:t>
    </dgm:pt>
    <dgm:pt modelId="{4D9BB021-56E9-4533-A1EE-32A80907AFFE}" type="sibTrans" cxnId="{2CCA8492-20AB-42AD-9825-DB003846C834}">
      <dgm:prSet/>
      <dgm:spPr/>
      <dgm:t>
        <a:bodyPr/>
        <a:lstStyle/>
        <a:p>
          <a:endParaRPr lang="en-US"/>
        </a:p>
      </dgm:t>
    </dgm:pt>
    <dgm:pt modelId="{E4A9C5D2-A819-478B-ADA6-9453C457CF21}" type="pres">
      <dgm:prSet presAssocID="{1407F34B-EE3A-4451-BB91-0B81042AD7E1}" presName="diagram" presStyleCnt="0">
        <dgm:presLayoutVars>
          <dgm:dir/>
          <dgm:resizeHandles val="exact"/>
        </dgm:presLayoutVars>
      </dgm:prSet>
      <dgm:spPr/>
    </dgm:pt>
    <dgm:pt modelId="{7A9564D2-7476-4C5D-90F9-88CD26FA3789}" type="pres">
      <dgm:prSet presAssocID="{FA1F537F-C038-40D5-9878-5B2F7D5232D9}" presName="node" presStyleLbl="node1" presStyleIdx="0" presStyleCnt="7">
        <dgm:presLayoutVars>
          <dgm:bulletEnabled val="1"/>
        </dgm:presLayoutVars>
      </dgm:prSet>
      <dgm:spPr/>
    </dgm:pt>
    <dgm:pt modelId="{57E973A4-F38C-4F53-B167-3B207F12B346}" type="pres">
      <dgm:prSet presAssocID="{9C053000-2371-41BE-98FC-D5F421C73F87}" presName="sibTrans" presStyleCnt="0"/>
      <dgm:spPr/>
    </dgm:pt>
    <dgm:pt modelId="{53A62CE0-CDDF-4818-B184-965CA5EC3448}" type="pres">
      <dgm:prSet presAssocID="{BFA477D8-532B-4043-9F42-70EF6EC742BB}" presName="node" presStyleLbl="node1" presStyleIdx="1" presStyleCnt="7">
        <dgm:presLayoutVars>
          <dgm:bulletEnabled val="1"/>
        </dgm:presLayoutVars>
      </dgm:prSet>
      <dgm:spPr/>
    </dgm:pt>
    <dgm:pt modelId="{C3FCD973-8649-4DF6-80B7-3BA45FEAD373}" type="pres">
      <dgm:prSet presAssocID="{A2BDFCB4-7C02-4B7F-91DB-1BB5C249BD28}" presName="sibTrans" presStyleCnt="0"/>
      <dgm:spPr/>
    </dgm:pt>
    <dgm:pt modelId="{7D695D4A-655A-4F4B-AF02-6AA3EA19F84C}" type="pres">
      <dgm:prSet presAssocID="{6DD6196F-DC5A-4E1F-AF7F-F8FA7DD390E0}" presName="node" presStyleLbl="node1" presStyleIdx="2" presStyleCnt="7">
        <dgm:presLayoutVars>
          <dgm:bulletEnabled val="1"/>
        </dgm:presLayoutVars>
      </dgm:prSet>
      <dgm:spPr/>
    </dgm:pt>
    <dgm:pt modelId="{B5C5182C-57E4-4905-BBE9-4F3B14631204}" type="pres">
      <dgm:prSet presAssocID="{2AF9BC3B-37B1-4F2D-BA79-B653037E54EE}" presName="sibTrans" presStyleCnt="0"/>
      <dgm:spPr/>
    </dgm:pt>
    <dgm:pt modelId="{C1206D5C-4C23-404B-A348-193FE490D86F}" type="pres">
      <dgm:prSet presAssocID="{1361FB17-2D0E-44B4-ADD2-B48967F6FF80}" presName="node" presStyleLbl="node1" presStyleIdx="3" presStyleCnt="7">
        <dgm:presLayoutVars>
          <dgm:bulletEnabled val="1"/>
        </dgm:presLayoutVars>
      </dgm:prSet>
      <dgm:spPr/>
    </dgm:pt>
    <dgm:pt modelId="{986135F1-B2BB-4081-A598-F81B514C7C60}" type="pres">
      <dgm:prSet presAssocID="{8B924E55-F397-410D-B3AA-ED5366A8FFDA}" presName="sibTrans" presStyleCnt="0"/>
      <dgm:spPr/>
    </dgm:pt>
    <dgm:pt modelId="{13C01F14-9B31-44CC-B36F-64846F46E6DA}" type="pres">
      <dgm:prSet presAssocID="{A5023876-A263-426B-99F3-1694E917B677}" presName="node" presStyleLbl="node1" presStyleIdx="4" presStyleCnt="7">
        <dgm:presLayoutVars>
          <dgm:bulletEnabled val="1"/>
        </dgm:presLayoutVars>
      </dgm:prSet>
      <dgm:spPr/>
    </dgm:pt>
    <dgm:pt modelId="{8BCAB90B-D85D-4750-A52C-5B277158D0D4}" type="pres">
      <dgm:prSet presAssocID="{A5B52005-C0E4-49CC-9208-92D8BDB80B26}" presName="sibTrans" presStyleCnt="0"/>
      <dgm:spPr/>
    </dgm:pt>
    <dgm:pt modelId="{803091E3-86E7-4A78-AAB6-AAA354E5605F}" type="pres">
      <dgm:prSet presAssocID="{0BE0C601-3653-47C8-96FA-5D68F1576B53}" presName="node" presStyleLbl="node1" presStyleIdx="5" presStyleCnt="7">
        <dgm:presLayoutVars>
          <dgm:bulletEnabled val="1"/>
        </dgm:presLayoutVars>
      </dgm:prSet>
      <dgm:spPr/>
    </dgm:pt>
    <dgm:pt modelId="{44B959D8-1678-455A-BA6F-7223590E9166}" type="pres">
      <dgm:prSet presAssocID="{369AD1E0-BCE0-4E89-9EE3-389E35C5AE69}" presName="sibTrans" presStyleCnt="0"/>
      <dgm:spPr/>
    </dgm:pt>
    <dgm:pt modelId="{D5F915AF-980B-4745-A6B1-67C44DD2E294}" type="pres">
      <dgm:prSet presAssocID="{8F1B8469-5153-4CAD-803A-D46971D28A20}" presName="node" presStyleLbl="node1" presStyleIdx="6" presStyleCnt="7">
        <dgm:presLayoutVars>
          <dgm:bulletEnabled val="1"/>
        </dgm:presLayoutVars>
      </dgm:prSet>
      <dgm:spPr/>
    </dgm:pt>
  </dgm:ptLst>
  <dgm:cxnLst>
    <dgm:cxn modelId="{F9A4780E-94BA-472C-87F2-C6B3E16782B5}" type="presOf" srcId="{A5023876-A263-426B-99F3-1694E917B677}" destId="{13C01F14-9B31-44CC-B36F-64846F46E6DA}" srcOrd="0" destOrd="0" presId="urn:microsoft.com/office/officeart/2005/8/layout/default"/>
    <dgm:cxn modelId="{26DAF619-52F5-414E-B14A-2C2936E900F4}" srcId="{1407F34B-EE3A-4451-BB91-0B81042AD7E1}" destId="{1361FB17-2D0E-44B4-ADD2-B48967F6FF80}" srcOrd="3" destOrd="0" parTransId="{760D9A73-AB3E-461E-863B-9A537DC09F8E}" sibTransId="{8B924E55-F397-410D-B3AA-ED5366A8FFDA}"/>
    <dgm:cxn modelId="{82679D1C-34DD-4240-AAC9-1E34B871913E}" type="presOf" srcId="{0BE0C601-3653-47C8-96FA-5D68F1576B53}" destId="{803091E3-86E7-4A78-AAB6-AAA354E5605F}" srcOrd="0" destOrd="0" presId="urn:microsoft.com/office/officeart/2005/8/layout/default"/>
    <dgm:cxn modelId="{8EB0173E-1CBE-413F-9F4F-B7DCC3B43B76}" type="presOf" srcId="{1407F34B-EE3A-4451-BB91-0B81042AD7E1}" destId="{E4A9C5D2-A819-478B-ADA6-9453C457CF21}" srcOrd="0" destOrd="0" presId="urn:microsoft.com/office/officeart/2005/8/layout/default"/>
    <dgm:cxn modelId="{2A2CC645-A360-47D3-A6CC-4656FFC22406}" type="presOf" srcId="{BFA477D8-532B-4043-9F42-70EF6EC742BB}" destId="{53A62CE0-CDDF-4818-B184-965CA5EC3448}" srcOrd="0" destOrd="0" presId="urn:microsoft.com/office/officeart/2005/8/layout/default"/>
    <dgm:cxn modelId="{6517AC75-884F-4DCA-8FF3-615FBAB6561A}" srcId="{1407F34B-EE3A-4451-BB91-0B81042AD7E1}" destId="{BFA477D8-532B-4043-9F42-70EF6EC742BB}" srcOrd="1" destOrd="0" parTransId="{DAA49264-B4CA-4EEE-A3E1-0ACDFB3BFA10}" sibTransId="{A2BDFCB4-7C02-4B7F-91DB-1BB5C249BD28}"/>
    <dgm:cxn modelId="{FF9B0883-D758-4E0E-B30F-EA6E93DD2D30}" type="presOf" srcId="{6DD6196F-DC5A-4E1F-AF7F-F8FA7DD390E0}" destId="{7D695D4A-655A-4F4B-AF02-6AA3EA19F84C}" srcOrd="0" destOrd="0" presId="urn:microsoft.com/office/officeart/2005/8/layout/default"/>
    <dgm:cxn modelId="{6B5FAE8D-6F81-4592-9751-64B58352546D}" srcId="{1407F34B-EE3A-4451-BB91-0B81042AD7E1}" destId="{FA1F537F-C038-40D5-9878-5B2F7D5232D9}" srcOrd="0" destOrd="0" parTransId="{CD4C7CD1-3D1C-44B7-BE2D-6D13B2914DAB}" sibTransId="{9C053000-2371-41BE-98FC-D5F421C73F87}"/>
    <dgm:cxn modelId="{2CCA8492-20AB-42AD-9825-DB003846C834}" srcId="{1407F34B-EE3A-4451-BB91-0B81042AD7E1}" destId="{8F1B8469-5153-4CAD-803A-D46971D28A20}" srcOrd="6" destOrd="0" parTransId="{05DB87B5-4354-4179-8EBF-991C0A515F10}" sibTransId="{4D9BB021-56E9-4533-A1EE-32A80907AFFE}"/>
    <dgm:cxn modelId="{84A15FB7-838C-4000-A9B1-E6D0D1185CD7}" type="presOf" srcId="{8F1B8469-5153-4CAD-803A-D46971D28A20}" destId="{D5F915AF-980B-4745-A6B1-67C44DD2E294}" srcOrd="0" destOrd="0" presId="urn:microsoft.com/office/officeart/2005/8/layout/default"/>
    <dgm:cxn modelId="{1F4F71C6-0563-4EEE-A536-D6478E3508BD}" srcId="{1407F34B-EE3A-4451-BB91-0B81042AD7E1}" destId="{0BE0C601-3653-47C8-96FA-5D68F1576B53}" srcOrd="5" destOrd="0" parTransId="{2F2829CB-A19B-432E-AFD5-86D0C1FA2233}" sibTransId="{369AD1E0-BCE0-4E89-9EE3-389E35C5AE69}"/>
    <dgm:cxn modelId="{99574FE3-7ABC-4FF6-9AEA-A8F945F67C4C}" type="presOf" srcId="{FA1F537F-C038-40D5-9878-5B2F7D5232D9}" destId="{7A9564D2-7476-4C5D-90F9-88CD26FA3789}" srcOrd="0" destOrd="0" presId="urn:microsoft.com/office/officeart/2005/8/layout/default"/>
    <dgm:cxn modelId="{2A7D7BE9-1093-4BE4-9D17-9A9B0E8C0781}" srcId="{1407F34B-EE3A-4451-BB91-0B81042AD7E1}" destId="{6DD6196F-DC5A-4E1F-AF7F-F8FA7DD390E0}" srcOrd="2" destOrd="0" parTransId="{DDDC9B1C-0876-4BE0-A498-10C3A1FD6466}" sibTransId="{2AF9BC3B-37B1-4F2D-BA79-B653037E54EE}"/>
    <dgm:cxn modelId="{4C88EBEC-D7E1-4BB9-984B-C6C29B4AFC41}" type="presOf" srcId="{1361FB17-2D0E-44B4-ADD2-B48967F6FF80}" destId="{C1206D5C-4C23-404B-A348-193FE490D86F}" srcOrd="0" destOrd="0" presId="urn:microsoft.com/office/officeart/2005/8/layout/default"/>
    <dgm:cxn modelId="{DC4C13F2-9B1B-461C-B46F-C76C597B87AF}" srcId="{1407F34B-EE3A-4451-BB91-0B81042AD7E1}" destId="{A5023876-A263-426B-99F3-1694E917B677}" srcOrd="4" destOrd="0" parTransId="{B6C8314E-FAF6-4CFC-865D-4C581A6D39BD}" sibTransId="{A5B52005-C0E4-49CC-9208-92D8BDB80B26}"/>
    <dgm:cxn modelId="{5C2138FA-EDC2-414C-88EF-CA28B0800E9D}" type="presParOf" srcId="{E4A9C5D2-A819-478B-ADA6-9453C457CF21}" destId="{7A9564D2-7476-4C5D-90F9-88CD26FA3789}" srcOrd="0" destOrd="0" presId="urn:microsoft.com/office/officeart/2005/8/layout/default"/>
    <dgm:cxn modelId="{385DDBB0-9FC7-43FC-9C97-AC943F9D8944}" type="presParOf" srcId="{E4A9C5D2-A819-478B-ADA6-9453C457CF21}" destId="{57E973A4-F38C-4F53-B167-3B207F12B346}" srcOrd="1" destOrd="0" presId="urn:microsoft.com/office/officeart/2005/8/layout/default"/>
    <dgm:cxn modelId="{4ECB855A-9F39-40B0-9527-735F44A51B67}" type="presParOf" srcId="{E4A9C5D2-A819-478B-ADA6-9453C457CF21}" destId="{53A62CE0-CDDF-4818-B184-965CA5EC3448}" srcOrd="2" destOrd="0" presId="urn:microsoft.com/office/officeart/2005/8/layout/default"/>
    <dgm:cxn modelId="{E705D8B9-919C-4F78-A127-87907C0DE66C}" type="presParOf" srcId="{E4A9C5D2-A819-478B-ADA6-9453C457CF21}" destId="{C3FCD973-8649-4DF6-80B7-3BA45FEAD373}" srcOrd="3" destOrd="0" presId="urn:microsoft.com/office/officeart/2005/8/layout/default"/>
    <dgm:cxn modelId="{7C435504-FC11-4DAE-8E32-44ADD429D837}" type="presParOf" srcId="{E4A9C5D2-A819-478B-ADA6-9453C457CF21}" destId="{7D695D4A-655A-4F4B-AF02-6AA3EA19F84C}" srcOrd="4" destOrd="0" presId="urn:microsoft.com/office/officeart/2005/8/layout/default"/>
    <dgm:cxn modelId="{FBE7907F-E3DA-475D-98B3-42B72EBF3151}" type="presParOf" srcId="{E4A9C5D2-A819-478B-ADA6-9453C457CF21}" destId="{B5C5182C-57E4-4905-BBE9-4F3B14631204}" srcOrd="5" destOrd="0" presId="urn:microsoft.com/office/officeart/2005/8/layout/default"/>
    <dgm:cxn modelId="{B390C11C-7EC8-4321-B500-A5D24C56BF30}" type="presParOf" srcId="{E4A9C5D2-A819-478B-ADA6-9453C457CF21}" destId="{C1206D5C-4C23-404B-A348-193FE490D86F}" srcOrd="6" destOrd="0" presId="urn:microsoft.com/office/officeart/2005/8/layout/default"/>
    <dgm:cxn modelId="{4917D687-38F1-42F0-8AC2-BF73F929B450}" type="presParOf" srcId="{E4A9C5D2-A819-478B-ADA6-9453C457CF21}" destId="{986135F1-B2BB-4081-A598-F81B514C7C60}" srcOrd="7" destOrd="0" presId="urn:microsoft.com/office/officeart/2005/8/layout/default"/>
    <dgm:cxn modelId="{35690808-297D-410B-A636-1E69D5C39E5F}" type="presParOf" srcId="{E4A9C5D2-A819-478B-ADA6-9453C457CF21}" destId="{13C01F14-9B31-44CC-B36F-64846F46E6DA}" srcOrd="8" destOrd="0" presId="urn:microsoft.com/office/officeart/2005/8/layout/default"/>
    <dgm:cxn modelId="{CD8EBED9-DF4D-4C38-9B7F-FD3F134F5B3A}" type="presParOf" srcId="{E4A9C5D2-A819-478B-ADA6-9453C457CF21}" destId="{8BCAB90B-D85D-4750-A52C-5B277158D0D4}" srcOrd="9" destOrd="0" presId="urn:microsoft.com/office/officeart/2005/8/layout/default"/>
    <dgm:cxn modelId="{E473F0BC-E769-40D2-A980-8FEFEE4FB073}" type="presParOf" srcId="{E4A9C5D2-A819-478B-ADA6-9453C457CF21}" destId="{803091E3-86E7-4A78-AAB6-AAA354E5605F}" srcOrd="10" destOrd="0" presId="urn:microsoft.com/office/officeart/2005/8/layout/default"/>
    <dgm:cxn modelId="{D5061D20-50DE-4B36-9450-4DF616BDF06C}" type="presParOf" srcId="{E4A9C5D2-A819-478B-ADA6-9453C457CF21}" destId="{44B959D8-1678-455A-BA6F-7223590E9166}" srcOrd="11" destOrd="0" presId="urn:microsoft.com/office/officeart/2005/8/layout/default"/>
    <dgm:cxn modelId="{79F996C0-99D2-40C6-B29B-23BA0E81CF00}" type="presParOf" srcId="{E4A9C5D2-A819-478B-ADA6-9453C457CF21}" destId="{D5F915AF-980B-4745-A6B1-67C44DD2E294}"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407F34B-EE3A-4451-BB91-0B81042AD7E1}"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FA1F537F-C038-40D5-9878-5B2F7D5232D9}">
      <dgm:prSet/>
      <dgm:spPr/>
      <dgm:t>
        <a:bodyPr/>
        <a:lstStyle/>
        <a:p>
          <a:pPr rtl="0"/>
          <a:r>
            <a:rPr lang="en-US" b="1"/>
            <a:t>01 </a:t>
          </a:r>
          <a:r>
            <a:rPr lang="en-US"/>
            <a:t>Justice </a:t>
          </a:r>
          <a:r>
            <a:rPr lang="en-US" err="1"/>
            <a:t>sociale</a:t>
          </a:r>
          <a:r>
            <a:rPr lang="en-US"/>
            <a:t>;</a:t>
          </a:r>
        </a:p>
      </dgm:t>
    </dgm:pt>
    <dgm:pt modelId="{CD4C7CD1-3D1C-44B7-BE2D-6D13B2914DAB}" type="parTrans" cxnId="{6B5FAE8D-6F81-4592-9751-64B58352546D}">
      <dgm:prSet/>
      <dgm:spPr/>
      <dgm:t>
        <a:bodyPr/>
        <a:lstStyle/>
        <a:p>
          <a:endParaRPr lang="en-US"/>
        </a:p>
      </dgm:t>
    </dgm:pt>
    <dgm:pt modelId="{9C053000-2371-41BE-98FC-D5F421C73F87}" type="sibTrans" cxnId="{6B5FAE8D-6F81-4592-9751-64B58352546D}">
      <dgm:prSet/>
      <dgm:spPr/>
      <dgm:t>
        <a:bodyPr/>
        <a:lstStyle/>
        <a:p>
          <a:endParaRPr lang="en-US"/>
        </a:p>
      </dgm:t>
    </dgm:pt>
    <dgm:pt modelId="{BFA477D8-532B-4043-9F42-70EF6EC742BB}">
      <dgm:prSet/>
      <dgm:spPr/>
      <dgm:t>
        <a:bodyPr/>
        <a:lstStyle/>
        <a:p>
          <a:r>
            <a:rPr lang="en-US" b="1"/>
            <a:t>02 </a:t>
          </a:r>
          <a:r>
            <a:rPr lang="en-US"/>
            <a:t>Isolement;</a:t>
          </a:r>
        </a:p>
      </dgm:t>
    </dgm:pt>
    <dgm:pt modelId="{DAA49264-B4CA-4EEE-A3E1-0ACDFB3BFA10}" type="parTrans" cxnId="{6517AC75-884F-4DCA-8FF3-615FBAB6561A}">
      <dgm:prSet/>
      <dgm:spPr/>
      <dgm:t>
        <a:bodyPr/>
        <a:lstStyle/>
        <a:p>
          <a:endParaRPr lang="en-US"/>
        </a:p>
      </dgm:t>
    </dgm:pt>
    <dgm:pt modelId="{A2BDFCB4-7C02-4B7F-91DB-1BB5C249BD28}" type="sibTrans" cxnId="{6517AC75-884F-4DCA-8FF3-615FBAB6561A}">
      <dgm:prSet/>
      <dgm:spPr/>
      <dgm:t>
        <a:bodyPr/>
        <a:lstStyle/>
        <a:p>
          <a:endParaRPr lang="en-US"/>
        </a:p>
      </dgm:t>
    </dgm:pt>
    <dgm:pt modelId="{6DD6196F-DC5A-4E1F-AF7F-F8FA7DD390E0}">
      <dgm:prSet/>
      <dgm:spPr/>
      <dgm:t>
        <a:bodyPr/>
        <a:lstStyle/>
        <a:p>
          <a:r>
            <a:rPr lang="en-US" b="1"/>
            <a:t>03 </a:t>
          </a:r>
          <a:r>
            <a:rPr lang="en-US"/>
            <a:t>Droit au logement;</a:t>
          </a:r>
        </a:p>
      </dgm:t>
    </dgm:pt>
    <dgm:pt modelId="{DDDC9B1C-0876-4BE0-A498-10C3A1FD6466}" type="parTrans" cxnId="{2A7D7BE9-1093-4BE4-9D17-9A9B0E8C0781}">
      <dgm:prSet/>
      <dgm:spPr/>
      <dgm:t>
        <a:bodyPr/>
        <a:lstStyle/>
        <a:p>
          <a:endParaRPr lang="en-US"/>
        </a:p>
      </dgm:t>
    </dgm:pt>
    <dgm:pt modelId="{2AF9BC3B-37B1-4F2D-BA79-B653037E54EE}" type="sibTrans" cxnId="{2A7D7BE9-1093-4BE4-9D17-9A9B0E8C0781}">
      <dgm:prSet/>
      <dgm:spPr/>
      <dgm:t>
        <a:bodyPr/>
        <a:lstStyle/>
        <a:p>
          <a:endParaRPr lang="en-US"/>
        </a:p>
      </dgm:t>
    </dgm:pt>
    <dgm:pt modelId="{1361FB17-2D0E-44B4-ADD2-B48967F6FF80}">
      <dgm:prSet/>
      <dgm:spPr/>
      <dgm:t>
        <a:bodyPr/>
        <a:lstStyle/>
        <a:p>
          <a:r>
            <a:rPr lang="en-US" b="1"/>
            <a:t>04 </a:t>
          </a:r>
          <a:r>
            <a:rPr lang="en-US"/>
            <a:t>Hébergement d’urgence;</a:t>
          </a:r>
        </a:p>
      </dgm:t>
    </dgm:pt>
    <dgm:pt modelId="{760D9A73-AB3E-461E-863B-9A537DC09F8E}" type="parTrans" cxnId="{26DAF619-52F5-414E-B14A-2C2936E900F4}">
      <dgm:prSet/>
      <dgm:spPr/>
      <dgm:t>
        <a:bodyPr/>
        <a:lstStyle/>
        <a:p>
          <a:endParaRPr lang="en-US"/>
        </a:p>
      </dgm:t>
    </dgm:pt>
    <dgm:pt modelId="{8B924E55-F397-410D-B3AA-ED5366A8FFDA}" type="sibTrans" cxnId="{26DAF619-52F5-414E-B14A-2C2936E900F4}">
      <dgm:prSet/>
      <dgm:spPr/>
      <dgm:t>
        <a:bodyPr/>
        <a:lstStyle/>
        <a:p>
          <a:endParaRPr lang="en-US"/>
        </a:p>
      </dgm:t>
    </dgm:pt>
    <dgm:pt modelId="{A5023876-A263-426B-99F3-1694E917B677}">
      <dgm:prSet/>
      <dgm:spPr/>
      <dgm:t>
        <a:bodyPr/>
        <a:lstStyle/>
        <a:p>
          <a:r>
            <a:rPr lang="en-US" b="1"/>
            <a:t>05 </a:t>
          </a:r>
          <a:r>
            <a:rPr lang="en-US"/>
            <a:t>Services sociaux aux personnes en situation d’itinérance et de vulnérabilité;</a:t>
          </a:r>
        </a:p>
      </dgm:t>
    </dgm:pt>
    <dgm:pt modelId="{B6C8314E-FAF6-4CFC-865D-4C581A6D39BD}" type="parTrans" cxnId="{DC4C13F2-9B1B-461C-B46F-C76C597B87AF}">
      <dgm:prSet/>
      <dgm:spPr/>
      <dgm:t>
        <a:bodyPr/>
        <a:lstStyle/>
        <a:p>
          <a:endParaRPr lang="en-US"/>
        </a:p>
      </dgm:t>
    </dgm:pt>
    <dgm:pt modelId="{A5B52005-C0E4-49CC-9208-92D8BDB80B26}" type="sibTrans" cxnId="{DC4C13F2-9B1B-461C-B46F-C76C597B87AF}">
      <dgm:prSet/>
      <dgm:spPr/>
      <dgm:t>
        <a:bodyPr/>
        <a:lstStyle/>
        <a:p>
          <a:endParaRPr lang="en-US"/>
        </a:p>
      </dgm:t>
    </dgm:pt>
    <dgm:pt modelId="{0BE0C601-3653-47C8-96FA-5D68F1576B53}">
      <dgm:prSet/>
      <dgm:spPr/>
      <dgm:t>
        <a:bodyPr/>
        <a:lstStyle/>
        <a:p>
          <a:r>
            <a:rPr lang="en-US" b="1"/>
            <a:t>06 </a:t>
          </a:r>
          <a:r>
            <a:rPr lang="en-US"/>
            <a:t>Marginalisation et judiciarisation;</a:t>
          </a:r>
        </a:p>
      </dgm:t>
    </dgm:pt>
    <dgm:pt modelId="{2F2829CB-A19B-432E-AFD5-86D0C1FA2233}" type="parTrans" cxnId="{1F4F71C6-0563-4EEE-A536-D6478E3508BD}">
      <dgm:prSet/>
      <dgm:spPr/>
      <dgm:t>
        <a:bodyPr/>
        <a:lstStyle/>
        <a:p>
          <a:endParaRPr lang="en-US"/>
        </a:p>
      </dgm:t>
    </dgm:pt>
    <dgm:pt modelId="{369AD1E0-BCE0-4E89-9EE3-389E35C5AE69}" type="sibTrans" cxnId="{1F4F71C6-0563-4EEE-A536-D6478E3508BD}">
      <dgm:prSet/>
      <dgm:spPr/>
      <dgm:t>
        <a:bodyPr/>
        <a:lstStyle/>
        <a:p>
          <a:endParaRPr lang="en-US"/>
        </a:p>
      </dgm:t>
    </dgm:pt>
    <dgm:pt modelId="{8F1B8469-5153-4CAD-803A-D46971D28A20}">
      <dgm:prSet/>
      <dgm:spPr/>
      <dgm:t>
        <a:bodyPr/>
        <a:lstStyle/>
        <a:p>
          <a:r>
            <a:rPr lang="en-US" b="1"/>
            <a:t>07 </a:t>
          </a:r>
          <a:r>
            <a:rPr lang="en-US"/>
            <a:t>Surreprésentation de certaines populations;</a:t>
          </a:r>
        </a:p>
      </dgm:t>
    </dgm:pt>
    <dgm:pt modelId="{05DB87B5-4354-4179-8EBF-991C0A515F10}" type="parTrans" cxnId="{2CCA8492-20AB-42AD-9825-DB003846C834}">
      <dgm:prSet/>
      <dgm:spPr/>
      <dgm:t>
        <a:bodyPr/>
        <a:lstStyle/>
        <a:p>
          <a:endParaRPr lang="en-US"/>
        </a:p>
      </dgm:t>
    </dgm:pt>
    <dgm:pt modelId="{4D9BB021-56E9-4533-A1EE-32A80907AFFE}" type="sibTrans" cxnId="{2CCA8492-20AB-42AD-9825-DB003846C834}">
      <dgm:prSet/>
      <dgm:spPr/>
      <dgm:t>
        <a:bodyPr/>
        <a:lstStyle/>
        <a:p>
          <a:endParaRPr lang="en-US"/>
        </a:p>
      </dgm:t>
    </dgm:pt>
    <dgm:pt modelId="{E4A9C5D2-A819-478B-ADA6-9453C457CF21}" type="pres">
      <dgm:prSet presAssocID="{1407F34B-EE3A-4451-BB91-0B81042AD7E1}" presName="diagram" presStyleCnt="0">
        <dgm:presLayoutVars>
          <dgm:dir/>
          <dgm:resizeHandles val="exact"/>
        </dgm:presLayoutVars>
      </dgm:prSet>
      <dgm:spPr/>
    </dgm:pt>
    <dgm:pt modelId="{7A9564D2-7476-4C5D-90F9-88CD26FA3789}" type="pres">
      <dgm:prSet presAssocID="{FA1F537F-C038-40D5-9878-5B2F7D5232D9}" presName="node" presStyleLbl="node1" presStyleIdx="0" presStyleCnt="7">
        <dgm:presLayoutVars>
          <dgm:bulletEnabled val="1"/>
        </dgm:presLayoutVars>
      </dgm:prSet>
      <dgm:spPr/>
    </dgm:pt>
    <dgm:pt modelId="{57E973A4-F38C-4F53-B167-3B207F12B346}" type="pres">
      <dgm:prSet presAssocID="{9C053000-2371-41BE-98FC-D5F421C73F87}" presName="sibTrans" presStyleCnt="0"/>
      <dgm:spPr/>
    </dgm:pt>
    <dgm:pt modelId="{53A62CE0-CDDF-4818-B184-965CA5EC3448}" type="pres">
      <dgm:prSet presAssocID="{BFA477D8-532B-4043-9F42-70EF6EC742BB}" presName="node" presStyleLbl="node1" presStyleIdx="1" presStyleCnt="7">
        <dgm:presLayoutVars>
          <dgm:bulletEnabled val="1"/>
        </dgm:presLayoutVars>
      </dgm:prSet>
      <dgm:spPr/>
    </dgm:pt>
    <dgm:pt modelId="{C3FCD973-8649-4DF6-80B7-3BA45FEAD373}" type="pres">
      <dgm:prSet presAssocID="{A2BDFCB4-7C02-4B7F-91DB-1BB5C249BD28}" presName="sibTrans" presStyleCnt="0"/>
      <dgm:spPr/>
    </dgm:pt>
    <dgm:pt modelId="{7D695D4A-655A-4F4B-AF02-6AA3EA19F84C}" type="pres">
      <dgm:prSet presAssocID="{6DD6196F-DC5A-4E1F-AF7F-F8FA7DD390E0}" presName="node" presStyleLbl="node1" presStyleIdx="2" presStyleCnt="7">
        <dgm:presLayoutVars>
          <dgm:bulletEnabled val="1"/>
        </dgm:presLayoutVars>
      </dgm:prSet>
      <dgm:spPr/>
    </dgm:pt>
    <dgm:pt modelId="{B5C5182C-57E4-4905-BBE9-4F3B14631204}" type="pres">
      <dgm:prSet presAssocID="{2AF9BC3B-37B1-4F2D-BA79-B653037E54EE}" presName="sibTrans" presStyleCnt="0"/>
      <dgm:spPr/>
    </dgm:pt>
    <dgm:pt modelId="{C1206D5C-4C23-404B-A348-193FE490D86F}" type="pres">
      <dgm:prSet presAssocID="{1361FB17-2D0E-44B4-ADD2-B48967F6FF80}" presName="node" presStyleLbl="node1" presStyleIdx="3" presStyleCnt="7">
        <dgm:presLayoutVars>
          <dgm:bulletEnabled val="1"/>
        </dgm:presLayoutVars>
      </dgm:prSet>
      <dgm:spPr/>
    </dgm:pt>
    <dgm:pt modelId="{986135F1-B2BB-4081-A598-F81B514C7C60}" type="pres">
      <dgm:prSet presAssocID="{8B924E55-F397-410D-B3AA-ED5366A8FFDA}" presName="sibTrans" presStyleCnt="0"/>
      <dgm:spPr/>
    </dgm:pt>
    <dgm:pt modelId="{13C01F14-9B31-44CC-B36F-64846F46E6DA}" type="pres">
      <dgm:prSet presAssocID="{A5023876-A263-426B-99F3-1694E917B677}" presName="node" presStyleLbl="node1" presStyleIdx="4" presStyleCnt="7">
        <dgm:presLayoutVars>
          <dgm:bulletEnabled val="1"/>
        </dgm:presLayoutVars>
      </dgm:prSet>
      <dgm:spPr/>
    </dgm:pt>
    <dgm:pt modelId="{8BCAB90B-D85D-4750-A52C-5B277158D0D4}" type="pres">
      <dgm:prSet presAssocID="{A5B52005-C0E4-49CC-9208-92D8BDB80B26}" presName="sibTrans" presStyleCnt="0"/>
      <dgm:spPr/>
    </dgm:pt>
    <dgm:pt modelId="{803091E3-86E7-4A78-AAB6-AAA354E5605F}" type="pres">
      <dgm:prSet presAssocID="{0BE0C601-3653-47C8-96FA-5D68F1576B53}" presName="node" presStyleLbl="node1" presStyleIdx="5" presStyleCnt="7">
        <dgm:presLayoutVars>
          <dgm:bulletEnabled val="1"/>
        </dgm:presLayoutVars>
      </dgm:prSet>
      <dgm:spPr/>
    </dgm:pt>
    <dgm:pt modelId="{44B959D8-1678-455A-BA6F-7223590E9166}" type="pres">
      <dgm:prSet presAssocID="{369AD1E0-BCE0-4E89-9EE3-389E35C5AE69}" presName="sibTrans" presStyleCnt="0"/>
      <dgm:spPr/>
    </dgm:pt>
    <dgm:pt modelId="{D5F915AF-980B-4745-A6B1-67C44DD2E294}" type="pres">
      <dgm:prSet presAssocID="{8F1B8469-5153-4CAD-803A-D46971D28A20}" presName="node" presStyleLbl="node1" presStyleIdx="6" presStyleCnt="7">
        <dgm:presLayoutVars>
          <dgm:bulletEnabled val="1"/>
        </dgm:presLayoutVars>
      </dgm:prSet>
      <dgm:spPr/>
    </dgm:pt>
  </dgm:ptLst>
  <dgm:cxnLst>
    <dgm:cxn modelId="{F9A4780E-94BA-472C-87F2-C6B3E16782B5}" type="presOf" srcId="{A5023876-A263-426B-99F3-1694E917B677}" destId="{13C01F14-9B31-44CC-B36F-64846F46E6DA}" srcOrd="0" destOrd="0" presId="urn:microsoft.com/office/officeart/2005/8/layout/default"/>
    <dgm:cxn modelId="{26DAF619-52F5-414E-B14A-2C2936E900F4}" srcId="{1407F34B-EE3A-4451-BB91-0B81042AD7E1}" destId="{1361FB17-2D0E-44B4-ADD2-B48967F6FF80}" srcOrd="3" destOrd="0" parTransId="{760D9A73-AB3E-461E-863B-9A537DC09F8E}" sibTransId="{8B924E55-F397-410D-B3AA-ED5366A8FFDA}"/>
    <dgm:cxn modelId="{82679D1C-34DD-4240-AAC9-1E34B871913E}" type="presOf" srcId="{0BE0C601-3653-47C8-96FA-5D68F1576B53}" destId="{803091E3-86E7-4A78-AAB6-AAA354E5605F}" srcOrd="0" destOrd="0" presId="urn:microsoft.com/office/officeart/2005/8/layout/default"/>
    <dgm:cxn modelId="{8EB0173E-1CBE-413F-9F4F-B7DCC3B43B76}" type="presOf" srcId="{1407F34B-EE3A-4451-BB91-0B81042AD7E1}" destId="{E4A9C5D2-A819-478B-ADA6-9453C457CF21}" srcOrd="0" destOrd="0" presId="urn:microsoft.com/office/officeart/2005/8/layout/default"/>
    <dgm:cxn modelId="{2A2CC645-A360-47D3-A6CC-4656FFC22406}" type="presOf" srcId="{BFA477D8-532B-4043-9F42-70EF6EC742BB}" destId="{53A62CE0-CDDF-4818-B184-965CA5EC3448}" srcOrd="0" destOrd="0" presId="urn:microsoft.com/office/officeart/2005/8/layout/default"/>
    <dgm:cxn modelId="{6517AC75-884F-4DCA-8FF3-615FBAB6561A}" srcId="{1407F34B-EE3A-4451-BB91-0B81042AD7E1}" destId="{BFA477D8-532B-4043-9F42-70EF6EC742BB}" srcOrd="1" destOrd="0" parTransId="{DAA49264-B4CA-4EEE-A3E1-0ACDFB3BFA10}" sibTransId="{A2BDFCB4-7C02-4B7F-91DB-1BB5C249BD28}"/>
    <dgm:cxn modelId="{FF9B0883-D758-4E0E-B30F-EA6E93DD2D30}" type="presOf" srcId="{6DD6196F-DC5A-4E1F-AF7F-F8FA7DD390E0}" destId="{7D695D4A-655A-4F4B-AF02-6AA3EA19F84C}" srcOrd="0" destOrd="0" presId="urn:microsoft.com/office/officeart/2005/8/layout/default"/>
    <dgm:cxn modelId="{6B5FAE8D-6F81-4592-9751-64B58352546D}" srcId="{1407F34B-EE3A-4451-BB91-0B81042AD7E1}" destId="{FA1F537F-C038-40D5-9878-5B2F7D5232D9}" srcOrd="0" destOrd="0" parTransId="{CD4C7CD1-3D1C-44B7-BE2D-6D13B2914DAB}" sibTransId="{9C053000-2371-41BE-98FC-D5F421C73F87}"/>
    <dgm:cxn modelId="{2CCA8492-20AB-42AD-9825-DB003846C834}" srcId="{1407F34B-EE3A-4451-BB91-0B81042AD7E1}" destId="{8F1B8469-5153-4CAD-803A-D46971D28A20}" srcOrd="6" destOrd="0" parTransId="{05DB87B5-4354-4179-8EBF-991C0A515F10}" sibTransId="{4D9BB021-56E9-4533-A1EE-32A80907AFFE}"/>
    <dgm:cxn modelId="{84A15FB7-838C-4000-A9B1-E6D0D1185CD7}" type="presOf" srcId="{8F1B8469-5153-4CAD-803A-D46971D28A20}" destId="{D5F915AF-980B-4745-A6B1-67C44DD2E294}" srcOrd="0" destOrd="0" presId="urn:microsoft.com/office/officeart/2005/8/layout/default"/>
    <dgm:cxn modelId="{1F4F71C6-0563-4EEE-A536-D6478E3508BD}" srcId="{1407F34B-EE3A-4451-BB91-0B81042AD7E1}" destId="{0BE0C601-3653-47C8-96FA-5D68F1576B53}" srcOrd="5" destOrd="0" parTransId="{2F2829CB-A19B-432E-AFD5-86D0C1FA2233}" sibTransId="{369AD1E0-BCE0-4E89-9EE3-389E35C5AE69}"/>
    <dgm:cxn modelId="{99574FE3-7ABC-4FF6-9AEA-A8F945F67C4C}" type="presOf" srcId="{FA1F537F-C038-40D5-9878-5B2F7D5232D9}" destId="{7A9564D2-7476-4C5D-90F9-88CD26FA3789}" srcOrd="0" destOrd="0" presId="urn:microsoft.com/office/officeart/2005/8/layout/default"/>
    <dgm:cxn modelId="{2A7D7BE9-1093-4BE4-9D17-9A9B0E8C0781}" srcId="{1407F34B-EE3A-4451-BB91-0B81042AD7E1}" destId="{6DD6196F-DC5A-4E1F-AF7F-F8FA7DD390E0}" srcOrd="2" destOrd="0" parTransId="{DDDC9B1C-0876-4BE0-A498-10C3A1FD6466}" sibTransId="{2AF9BC3B-37B1-4F2D-BA79-B653037E54EE}"/>
    <dgm:cxn modelId="{4C88EBEC-D7E1-4BB9-984B-C6C29B4AFC41}" type="presOf" srcId="{1361FB17-2D0E-44B4-ADD2-B48967F6FF80}" destId="{C1206D5C-4C23-404B-A348-193FE490D86F}" srcOrd="0" destOrd="0" presId="urn:microsoft.com/office/officeart/2005/8/layout/default"/>
    <dgm:cxn modelId="{DC4C13F2-9B1B-461C-B46F-C76C597B87AF}" srcId="{1407F34B-EE3A-4451-BB91-0B81042AD7E1}" destId="{A5023876-A263-426B-99F3-1694E917B677}" srcOrd="4" destOrd="0" parTransId="{B6C8314E-FAF6-4CFC-865D-4C581A6D39BD}" sibTransId="{A5B52005-C0E4-49CC-9208-92D8BDB80B26}"/>
    <dgm:cxn modelId="{5C2138FA-EDC2-414C-88EF-CA28B0800E9D}" type="presParOf" srcId="{E4A9C5D2-A819-478B-ADA6-9453C457CF21}" destId="{7A9564D2-7476-4C5D-90F9-88CD26FA3789}" srcOrd="0" destOrd="0" presId="urn:microsoft.com/office/officeart/2005/8/layout/default"/>
    <dgm:cxn modelId="{385DDBB0-9FC7-43FC-9C97-AC943F9D8944}" type="presParOf" srcId="{E4A9C5D2-A819-478B-ADA6-9453C457CF21}" destId="{57E973A4-F38C-4F53-B167-3B207F12B346}" srcOrd="1" destOrd="0" presId="urn:microsoft.com/office/officeart/2005/8/layout/default"/>
    <dgm:cxn modelId="{4ECB855A-9F39-40B0-9527-735F44A51B67}" type="presParOf" srcId="{E4A9C5D2-A819-478B-ADA6-9453C457CF21}" destId="{53A62CE0-CDDF-4818-B184-965CA5EC3448}" srcOrd="2" destOrd="0" presId="urn:microsoft.com/office/officeart/2005/8/layout/default"/>
    <dgm:cxn modelId="{E705D8B9-919C-4F78-A127-87907C0DE66C}" type="presParOf" srcId="{E4A9C5D2-A819-478B-ADA6-9453C457CF21}" destId="{C3FCD973-8649-4DF6-80B7-3BA45FEAD373}" srcOrd="3" destOrd="0" presId="urn:microsoft.com/office/officeart/2005/8/layout/default"/>
    <dgm:cxn modelId="{7C435504-FC11-4DAE-8E32-44ADD429D837}" type="presParOf" srcId="{E4A9C5D2-A819-478B-ADA6-9453C457CF21}" destId="{7D695D4A-655A-4F4B-AF02-6AA3EA19F84C}" srcOrd="4" destOrd="0" presId="urn:microsoft.com/office/officeart/2005/8/layout/default"/>
    <dgm:cxn modelId="{FBE7907F-E3DA-475D-98B3-42B72EBF3151}" type="presParOf" srcId="{E4A9C5D2-A819-478B-ADA6-9453C457CF21}" destId="{B5C5182C-57E4-4905-BBE9-4F3B14631204}" srcOrd="5" destOrd="0" presId="urn:microsoft.com/office/officeart/2005/8/layout/default"/>
    <dgm:cxn modelId="{B390C11C-7EC8-4321-B500-A5D24C56BF30}" type="presParOf" srcId="{E4A9C5D2-A819-478B-ADA6-9453C457CF21}" destId="{C1206D5C-4C23-404B-A348-193FE490D86F}" srcOrd="6" destOrd="0" presId="urn:microsoft.com/office/officeart/2005/8/layout/default"/>
    <dgm:cxn modelId="{4917D687-38F1-42F0-8AC2-BF73F929B450}" type="presParOf" srcId="{E4A9C5D2-A819-478B-ADA6-9453C457CF21}" destId="{986135F1-B2BB-4081-A598-F81B514C7C60}" srcOrd="7" destOrd="0" presId="urn:microsoft.com/office/officeart/2005/8/layout/default"/>
    <dgm:cxn modelId="{35690808-297D-410B-A636-1E69D5C39E5F}" type="presParOf" srcId="{E4A9C5D2-A819-478B-ADA6-9453C457CF21}" destId="{13C01F14-9B31-44CC-B36F-64846F46E6DA}" srcOrd="8" destOrd="0" presId="urn:microsoft.com/office/officeart/2005/8/layout/default"/>
    <dgm:cxn modelId="{CD8EBED9-DF4D-4C38-9B7F-FD3F134F5B3A}" type="presParOf" srcId="{E4A9C5D2-A819-478B-ADA6-9453C457CF21}" destId="{8BCAB90B-D85D-4750-A52C-5B277158D0D4}" srcOrd="9" destOrd="0" presId="urn:microsoft.com/office/officeart/2005/8/layout/default"/>
    <dgm:cxn modelId="{E473F0BC-E769-40D2-A980-8FEFEE4FB073}" type="presParOf" srcId="{E4A9C5D2-A819-478B-ADA6-9453C457CF21}" destId="{803091E3-86E7-4A78-AAB6-AAA354E5605F}" srcOrd="10" destOrd="0" presId="urn:microsoft.com/office/officeart/2005/8/layout/default"/>
    <dgm:cxn modelId="{D5061D20-50DE-4B36-9450-4DF616BDF06C}" type="presParOf" srcId="{E4A9C5D2-A819-478B-ADA6-9453C457CF21}" destId="{44B959D8-1678-455A-BA6F-7223590E9166}" srcOrd="11" destOrd="0" presId="urn:microsoft.com/office/officeart/2005/8/layout/default"/>
    <dgm:cxn modelId="{79F996C0-99D2-40C6-B29B-23BA0E81CF00}" type="presParOf" srcId="{E4A9C5D2-A819-478B-ADA6-9453C457CF21}" destId="{D5F915AF-980B-4745-A6B1-67C44DD2E294}"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53CAA7-8B93-4643-B6B5-33F35FBE0567}">
      <dsp:nvSpPr>
        <dsp:cNvPr id="0" name=""/>
        <dsp:cNvSpPr/>
      </dsp:nvSpPr>
      <dsp:spPr>
        <a:xfrm>
          <a:off x="1206" y="412188"/>
          <a:ext cx="4233634" cy="268835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92898A-8A18-49DD-BAE6-4E42AE94FBC1}">
      <dsp:nvSpPr>
        <dsp:cNvPr id="0" name=""/>
        <dsp:cNvSpPr/>
      </dsp:nvSpPr>
      <dsp:spPr>
        <a:xfrm>
          <a:off x="471610" y="859072"/>
          <a:ext cx="4233634" cy="2688357"/>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C’est ce qui unit des personnes dans un sentiment d’entraide. </a:t>
          </a:r>
        </a:p>
      </dsp:txBody>
      <dsp:txXfrm>
        <a:off x="550349" y="937811"/>
        <a:ext cx="4076156" cy="2530879"/>
      </dsp:txXfrm>
    </dsp:sp>
    <dsp:sp modelId="{C5EE45E2-AF22-4A54-8DB6-5260BABA97E1}">
      <dsp:nvSpPr>
        <dsp:cNvPr id="0" name=""/>
        <dsp:cNvSpPr/>
      </dsp:nvSpPr>
      <dsp:spPr>
        <a:xfrm>
          <a:off x="5175648" y="412188"/>
          <a:ext cx="4233634" cy="268835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7AC3D4-7C93-4689-A191-3367DB4CAB35}">
      <dsp:nvSpPr>
        <dsp:cNvPr id="0" name=""/>
        <dsp:cNvSpPr/>
      </dsp:nvSpPr>
      <dsp:spPr>
        <a:xfrm>
          <a:off x="5646052" y="859072"/>
          <a:ext cx="4233634" cy="2688357"/>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Ces personnes se sentent liées car elles font partie de la même famille, ou vivent dans la même ville, le même pays, sur la même planète… Être solidaire, c’est le contraire d’être égoïste.</a:t>
          </a:r>
        </a:p>
      </dsp:txBody>
      <dsp:txXfrm>
        <a:off x="5724791" y="937811"/>
        <a:ext cx="4076156" cy="25308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9564D2-7476-4C5D-90F9-88CD26FA3789}">
      <dsp:nvSpPr>
        <dsp:cNvPr id="0" name=""/>
        <dsp:cNvSpPr/>
      </dsp:nvSpPr>
      <dsp:spPr>
        <a:xfrm>
          <a:off x="732961" y="140"/>
          <a:ext cx="2100734" cy="126044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kern="1200"/>
            <a:t>01 </a:t>
          </a:r>
          <a:r>
            <a:rPr lang="en-US" sz="1600" kern="1200"/>
            <a:t>Justice </a:t>
          </a:r>
          <a:r>
            <a:rPr lang="en-US" sz="1600" kern="1200" err="1"/>
            <a:t>sociale</a:t>
          </a:r>
          <a:r>
            <a:rPr lang="en-US" sz="1600" kern="1200"/>
            <a:t>;</a:t>
          </a:r>
        </a:p>
      </dsp:txBody>
      <dsp:txXfrm>
        <a:off x="732961" y="140"/>
        <a:ext cx="2100734" cy="1260440"/>
      </dsp:txXfrm>
    </dsp:sp>
    <dsp:sp modelId="{53A62CE0-CDDF-4818-B184-965CA5EC3448}">
      <dsp:nvSpPr>
        <dsp:cNvPr id="0" name=""/>
        <dsp:cNvSpPr/>
      </dsp:nvSpPr>
      <dsp:spPr>
        <a:xfrm>
          <a:off x="3043768" y="140"/>
          <a:ext cx="2100734" cy="126044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02 </a:t>
          </a:r>
          <a:r>
            <a:rPr lang="en-US" sz="1600" kern="1200"/>
            <a:t>Isolement;</a:t>
          </a:r>
        </a:p>
      </dsp:txBody>
      <dsp:txXfrm>
        <a:off x="3043768" y="140"/>
        <a:ext cx="2100734" cy="1260440"/>
      </dsp:txXfrm>
    </dsp:sp>
    <dsp:sp modelId="{7D695D4A-655A-4F4B-AF02-6AA3EA19F84C}">
      <dsp:nvSpPr>
        <dsp:cNvPr id="0" name=""/>
        <dsp:cNvSpPr/>
      </dsp:nvSpPr>
      <dsp:spPr>
        <a:xfrm>
          <a:off x="732961" y="1470654"/>
          <a:ext cx="2100734" cy="126044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03 </a:t>
          </a:r>
          <a:r>
            <a:rPr lang="en-US" sz="1600" kern="1200"/>
            <a:t>Droit au logement;</a:t>
          </a:r>
        </a:p>
      </dsp:txBody>
      <dsp:txXfrm>
        <a:off x="732961" y="1470654"/>
        <a:ext cx="2100734" cy="1260440"/>
      </dsp:txXfrm>
    </dsp:sp>
    <dsp:sp modelId="{C1206D5C-4C23-404B-A348-193FE490D86F}">
      <dsp:nvSpPr>
        <dsp:cNvPr id="0" name=""/>
        <dsp:cNvSpPr/>
      </dsp:nvSpPr>
      <dsp:spPr>
        <a:xfrm>
          <a:off x="3043768" y="1470654"/>
          <a:ext cx="2100734" cy="126044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04 </a:t>
          </a:r>
          <a:r>
            <a:rPr lang="en-US" sz="1600" kern="1200"/>
            <a:t>Hébergement d’urgence;</a:t>
          </a:r>
        </a:p>
      </dsp:txBody>
      <dsp:txXfrm>
        <a:off x="3043768" y="1470654"/>
        <a:ext cx="2100734" cy="1260440"/>
      </dsp:txXfrm>
    </dsp:sp>
    <dsp:sp modelId="{13C01F14-9B31-44CC-B36F-64846F46E6DA}">
      <dsp:nvSpPr>
        <dsp:cNvPr id="0" name=""/>
        <dsp:cNvSpPr/>
      </dsp:nvSpPr>
      <dsp:spPr>
        <a:xfrm>
          <a:off x="732961" y="2941168"/>
          <a:ext cx="2100734" cy="126044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05 </a:t>
          </a:r>
          <a:r>
            <a:rPr lang="en-US" sz="1600" kern="1200"/>
            <a:t>Services sociaux aux personnes en situation d’itinérance et de vulnérabilité;</a:t>
          </a:r>
        </a:p>
      </dsp:txBody>
      <dsp:txXfrm>
        <a:off x="732961" y="2941168"/>
        <a:ext cx="2100734" cy="1260440"/>
      </dsp:txXfrm>
    </dsp:sp>
    <dsp:sp modelId="{803091E3-86E7-4A78-AAB6-AAA354E5605F}">
      <dsp:nvSpPr>
        <dsp:cNvPr id="0" name=""/>
        <dsp:cNvSpPr/>
      </dsp:nvSpPr>
      <dsp:spPr>
        <a:xfrm>
          <a:off x="3043768" y="2941168"/>
          <a:ext cx="2100734" cy="126044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06 </a:t>
          </a:r>
          <a:r>
            <a:rPr lang="en-US" sz="1600" kern="1200"/>
            <a:t>Marginalisation et judiciarisation;</a:t>
          </a:r>
        </a:p>
      </dsp:txBody>
      <dsp:txXfrm>
        <a:off x="3043768" y="2941168"/>
        <a:ext cx="2100734" cy="1260440"/>
      </dsp:txXfrm>
    </dsp:sp>
    <dsp:sp modelId="{D5F915AF-980B-4745-A6B1-67C44DD2E294}">
      <dsp:nvSpPr>
        <dsp:cNvPr id="0" name=""/>
        <dsp:cNvSpPr/>
      </dsp:nvSpPr>
      <dsp:spPr>
        <a:xfrm>
          <a:off x="1888364" y="4411682"/>
          <a:ext cx="2100734" cy="126044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07 </a:t>
          </a:r>
          <a:r>
            <a:rPr lang="en-US" sz="1600" kern="1200"/>
            <a:t>Surreprésentation de certaines populations;</a:t>
          </a:r>
        </a:p>
      </dsp:txBody>
      <dsp:txXfrm>
        <a:off x="1888364" y="4411682"/>
        <a:ext cx="2100734" cy="12604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9564D2-7476-4C5D-90F9-88CD26FA3789}">
      <dsp:nvSpPr>
        <dsp:cNvPr id="0" name=""/>
        <dsp:cNvSpPr/>
      </dsp:nvSpPr>
      <dsp:spPr>
        <a:xfrm>
          <a:off x="748155" y="164"/>
          <a:ext cx="1887719" cy="113263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b="1" kern="1200"/>
            <a:t>01 </a:t>
          </a:r>
          <a:r>
            <a:rPr lang="en-US" sz="1500" kern="1200"/>
            <a:t>Justice </a:t>
          </a:r>
          <a:r>
            <a:rPr lang="en-US" sz="1500" kern="1200" err="1"/>
            <a:t>sociale</a:t>
          </a:r>
          <a:r>
            <a:rPr lang="en-US" sz="1500" kern="1200"/>
            <a:t>;</a:t>
          </a:r>
        </a:p>
      </dsp:txBody>
      <dsp:txXfrm>
        <a:off x="748155" y="164"/>
        <a:ext cx="1887719" cy="1132631"/>
      </dsp:txXfrm>
    </dsp:sp>
    <dsp:sp modelId="{53A62CE0-CDDF-4818-B184-965CA5EC3448}">
      <dsp:nvSpPr>
        <dsp:cNvPr id="0" name=""/>
        <dsp:cNvSpPr/>
      </dsp:nvSpPr>
      <dsp:spPr>
        <a:xfrm>
          <a:off x="2824646" y="164"/>
          <a:ext cx="1887719" cy="113263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t>02 </a:t>
          </a:r>
          <a:r>
            <a:rPr lang="en-US" sz="1500" kern="1200"/>
            <a:t>Isolement;</a:t>
          </a:r>
        </a:p>
      </dsp:txBody>
      <dsp:txXfrm>
        <a:off x="2824646" y="164"/>
        <a:ext cx="1887719" cy="1132631"/>
      </dsp:txXfrm>
    </dsp:sp>
    <dsp:sp modelId="{7D695D4A-655A-4F4B-AF02-6AA3EA19F84C}">
      <dsp:nvSpPr>
        <dsp:cNvPr id="0" name=""/>
        <dsp:cNvSpPr/>
      </dsp:nvSpPr>
      <dsp:spPr>
        <a:xfrm>
          <a:off x="748155" y="1321567"/>
          <a:ext cx="1887719" cy="113263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t>03 </a:t>
          </a:r>
          <a:r>
            <a:rPr lang="en-US" sz="1500" kern="1200"/>
            <a:t>Droit au logement;</a:t>
          </a:r>
        </a:p>
      </dsp:txBody>
      <dsp:txXfrm>
        <a:off x="748155" y="1321567"/>
        <a:ext cx="1887719" cy="1132631"/>
      </dsp:txXfrm>
    </dsp:sp>
    <dsp:sp modelId="{C1206D5C-4C23-404B-A348-193FE490D86F}">
      <dsp:nvSpPr>
        <dsp:cNvPr id="0" name=""/>
        <dsp:cNvSpPr/>
      </dsp:nvSpPr>
      <dsp:spPr>
        <a:xfrm>
          <a:off x="2824646" y="1321567"/>
          <a:ext cx="1887719" cy="113263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t>04 </a:t>
          </a:r>
          <a:r>
            <a:rPr lang="en-US" sz="1500" kern="1200"/>
            <a:t>Hébergement d’urgence;</a:t>
          </a:r>
        </a:p>
      </dsp:txBody>
      <dsp:txXfrm>
        <a:off x="2824646" y="1321567"/>
        <a:ext cx="1887719" cy="1132631"/>
      </dsp:txXfrm>
    </dsp:sp>
    <dsp:sp modelId="{13C01F14-9B31-44CC-B36F-64846F46E6DA}">
      <dsp:nvSpPr>
        <dsp:cNvPr id="0" name=""/>
        <dsp:cNvSpPr/>
      </dsp:nvSpPr>
      <dsp:spPr>
        <a:xfrm>
          <a:off x="748155" y="2642970"/>
          <a:ext cx="1887719" cy="113263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t>05 </a:t>
          </a:r>
          <a:r>
            <a:rPr lang="en-US" sz="1500" kern="1200"/>
            <a:t>Services sociaux aux personnes en situation d’itinérance et de vulnérabilité;</a:t>
          </a:r>
        </a:p>
      </dsp:txBody>
      <dsp:txXfrm>
        <a:off x="748155" y="2642970"/>
        <a:ext cx="1887719" cy="1132631"/>
      </dsp:txXfrm>
    </dsp:sp>
    <dsp:sp modelId="{803091E3-86E7-4A78-AAB6-AAA354E5605F}">
      <dsp:nvSpPr>
        <dsp:cNvPr id="0" name=""/>
        <dsp:cNvSpPr/>
      </dsp:nvSpPr>
      <dsp:spPr>
        <a:xfrm>
          <a:off x="2824646" y="2642970"/>
          <a:ext cx="1887719" cy="113263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t>06 </a:t>
          </a:r>
          <a:r>
            <a:rPr lang="en-US" sz="1500" kern="1200"/>
            <a:t>Marginalisation et judiciarisation;</a:t>
          </a:r>
        </a:p>
      </dsp:txBody>
      <dsp:txXfrm>
        <a:off x="2824646" y="2642970"/>
        <a:ext cx="1887719" cy="1132631"/>
      </dsp:txXfrm>
    </dsp:sp>
    <dsp:sp modelId="{D5F915AF-980B-4745-A6B1-67C44DD2E294}">
      <dsp:nvSpPr>
        <dsp:cNvPr id="0" name=""/>
        <dsp:cNvSpPr/>
      </dsp:nvSpPr>
      <dsp:spPr>
        <a:xfrm>
          <a:off x="1786400" y="3964374"/>
          <a:ext cx="1887719" cy="113263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t>07 </a:t>
          </a:r>
          <a:r>
            <a:rPr lang="en-US" sz="1500" kern="1200"/>
            <a:t>Surreprésentation de certaines populations;</a:t>
          </a:r>
        </a:p>
      </dsp:txBody>
      <dsp:txXfrm>
        <a:off x="1786400" y="3964374"/>
        <a:ext cx="1887719" cy="113263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22/05/2025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310491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22/05/2025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4172787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22/05/2025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1902177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22/05/2025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841795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22/05/2025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466923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638941B0-F4D5-4460-BCAD-F7E2B41A8257}" type="datetimeFigureOut">
              <a:rPr lang="fr-FR" smtClean="0"/>
              <a:t>22/05/2025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747632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638941B0-F4D5-4460-BCAD-F7E2B41A8257}" type="datetimeFigureOut">
              <a:rPr lang="fr-FR" smtClean="0"/>
              <a:t>22/05/2025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2611866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638941B0-F4D5-4460-BCAD-F7E2B41A8257}" type="datetimeFigureOut">
              <a:rPr lang="fr-FR" smtClean="0"/>
              <a:t>22/05/2025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395854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38941B0-F4D5-4460-BCAD-F7E2B41A8257}" type="datetimeFigureOut">
              <a:rPr lang="fr-FR" smtClean="0"/>
              <a:t>22/05/2025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4040201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fr-FR" smtClean="0"/>
              <a:t>22/05/2025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2706407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fr-FR" smtClean="0"/>
              <a:t>22/05/2025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1610903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38941B0-F4D5-4460-BCAD-F7E2B41A8257}" type="datetimeFigureOut">
              <a:rPr lang="fr-FR" smtClean="0"/>
              <a:t>22/05/2025</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7C6CCC6-2BE5-4E42-96A4-D1E8E81A3D8E}" type="slidenum">
              <a:rPr lang="fr-FR" smtClean="0"/>
              <a:t>‹N°›</a:t>
            </a:fld>
            <a:endParaRPr lang="fr-FR"/>
          </a:p>
        </p:txBody>
      </p:sp>
    </p:spTree>
    <p:extLst>
      <p:ext uri="{BB962C8B-B14F-4D97-AF65-F5344CB8AC3E}">
        <p14:creationId xmlns:p14="http://schemas.microsoft.com/office/powerpoint/2010/main" val="3071127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7.xml"/><Relationship Id="rId1" Type="http://schemas.openxmlformats.org/officeDocument/2006/relationships/video" Target="https://www.youtube.com/embed/LM7rtFJcnG8?feature=oembed"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canada.ca/" TargetMode="External"/><Relationship Id="rId7" Type="http://schemas.openxmlformats.org/officeDocument/2006/relationships/image" Target="../media/image20.svg"/><Relationship Id="rId2" Type="http://schemas.openxmlformats.org/officeDocument/2006/relationships/hyperlink" Target="https://www.1jour1actu.com/" TargetMode="Externa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hyperlink" Target="https://www.sc-solidariteseniors.fr/" TargetMode="External"/><Relationship Id="rId4" Type="http://schemas.openxmlformats.org/officeDocument/2006/relationships/hyperlink" Target="https://www.institut.amelis-services.com"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hyperlink" Target="https://www.1jour1actu.com/france/cest-quoi-la-solidarite#sca" TargetMode="Externa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video" Target="https://www.youtube.com/embed/f9v7Qm2q3rM?feature=oembed"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toupie.org/Dictionnaire/Gratuit.htm" TargetMode="External"/><Relationship Id="rId2" Type="http://schemas.openxmlformats.org/officeDocument/2006/relationships/hyperlink" Target="https://www.toupie.org/Dictionnaire/Reciproque.htm" TargetMode="Externa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 2" descr="ACCUEIL - Entraide et Solidarités">
            <a:extLst>
              <a:ext uri="{FF2B5EF4-FFF2-40B4-BE49-F238E27FC236}">
                <a16:creationId xmlns:a16="http://schemas.microsoft.com/office/drawing/2014/main" id="{3EAE01D5-E768-2902-BC01-43ECFB449CF3}"/>
              </a:ext>
            </a:extLst>
          </p:cNvPr>
          <p:cNvPicPr>
            <a:picLocks noChangeAspect="1"/>
          </p:cNvPicPr>
          <p:nvPr/>
        </p:nvPicPr>
        <p:blipFill>
          <a:blip r:embed="rId2"/>
          <a:stretch>
            <a:fillRect/>
          </a:stretch>
        </p:blipFill>
        <p:spPr>
          <a:xfrm>
            <a:off x="2865967" y="643467"/>
            <a:ext cx="6460065" cy="5571066"/>
          </a:xfrm>
          <a:prstGeom prst="rect">
            <a:avLst/>
          </a:prstGeom>
        </p:spPr>
      </p:pic>
      <p:sp>
        <p:nvSpPr>
          <p:cNvPr id="4" name="ZoneTexte 3">
            <a:extLst>
              <a:ext uri="{FF2B5EF4-FFF2-40B4-BE49-F238E27FC236}">
                <a16:creationId xmlns:a16="http://schemas.microsoft.com/office/drawing/2014/main" id="{DBDEB86B-09B7-E88E-4E43-F8A905ED8DD9}"/>
              </a:ext>
            </a:extLst>
          </p:cNvPr>
          <p:cNvSpPr txBox="1"/>
          <p:nvPr/>
        </p:nvSpPr>
        <p:spPr>
          <a:xfrm>
            <a:off x="481495" y="5466331"/>
            <a:ext cx="20008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a:t>Fait par :</a:t>
            </a:r>
          </a:p>
          <a:p>
            <a:r>
              <a:rPr lang="fr-FR"/>
              <a:t>Félix Poulin</a:t>
            </a:r>
          </a:p>
          <a:p>
            <a:r>
              <a:rPr lang="fr-FR"/>
              <a:t>Maxim Giguère</a:t>
            </a:r>
          </a:p>
        </p:txBody>
      </p:sp>
    </p:spTree>
    <p:extLst>
      <p:ext uri="{BB962C8B-B14F-4D97-AF65-F5344CB8AC3E}">
        <p14:creationId xmlns:p14="http://schemas.microsoft.com/office/powerpoint/2010/main" val="26906582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E67FED89-070C-3988-2FE6-0A0506D5CA1F}"/>
              </a:ext>
            </a:extLst>
          </p:cNvPr>
          <p:cNvSpPr>
            <a:spLocks noGrp="1"/>
          </p:cNvSpPr>
          <p:nvPr>
            <p:ph type="body" idx="1"/>
          </p:nvPr>
        </p:nvSpPr>
        <p:spPr>
          <a:xfrm>
            <a:off x="940429" y="1494257"/>
            <a:ext cx="5157787" cy="823912"/>
          </a:xfrm>
        </p:spPr>
        <p:txBody>
          <a:bodyPr>
            <a:normAutofit/>
          </a:bodyPr>
          <a:lstStyle/>
          <a:p>
            <a:r>
              <a:rPr lang="fr-FR" sz="3600" b="0" dirty="0">
                <a:latin typeface="Playfair Display Bold"/>
                <a:ea typeface="+mn-lt"/>
                <a:cs typeface="+mn-lt"/>
              </a:rPr>
              <a:t>Pour les aînés</a:t>
            </a:r>
            <a:endParaRPr lang="fr-FR" sz="3600" dirty="0">
              <a:latin typeface="Playfair Display Bold"/>
            </a:endParaRPr>
          </a:p>
        </p:txBody>
      </p:sp>
      <p:sp>
        <p:nvSpPr>
          <p:cNvPr id="3" name="Espace réservé du contenu 2">
            <a:extLst>
              <a:ext uri="{FF2B5EF4-FFF2-40B4-BE49-F238E27FC236}">
                <a16:creationId xmlns:a16="http://schemas.microsoft.com/office/drawing/2014/main" id="{A97847C6-C8CC-9F0F-F9F6-9F490088AA2C}"/>
              </a:ext>
            </a:extLst>
          </p:cNvPr>
          <p:cNvSpPr>
            <a:spLocks noGrp="1"/>
          </p:cNvSpPr>
          <p:nvPr>
            <p:ph sz="half" idx="2"/>
          </p:nvPr>
        </p:nvSpPr>
        <p:spPr>
          <a:xfrm>
            <a:off x="5901" y="2505075"/>
            <a:ext cx="11354428" cy="3684588"/>
          </a:xfrm>
        </p:spPr>
        <p:txBody>
          <a:bodyPr vert="horz" lIns="91440" tIns="45720" rIns="91440" bIns="45720" rtlCol="0" anchor="t">
            <a:noAutofit/>
          </a:bodyPr>
          <a:lstStyle/>
          <a:p>
            <a:pPr marL="285750" indent="-285750">
              <a:lnSpc>
                <a:spcPct val="100000"/>
              </a:lnSpc>
              <a:spcBef>
                <a:spcPts val="0"/>
              </a:spcBef>
              <a:buFont typeface="Arial,Sans-Serif" panose="020B0604020202020204" pitchFamily="34" charset="0"/>
            </a:pPr>
            <a:r>
              <a:rPr lang="fr-FR" dirty="0">
                <a:solidFill>
                  <a:srgbClr val="363636"/>
                </a:solidFill>
                <a:latin typeface="Roboto"/>
                <a:ea typeface="Roboto"/>
                <a:cs typeface="Roboto"/>
              </a:rPr>
              <a:t>une implication soutenue dans leur communauté</a:t>
            </a:r>
            <a:endParaRPr lang="fr-FR" dirty="0">
              <a:latin typeface="Roboto"/>
              <a:ea typeface="Roboto"/>
              <a:cs typeface="Roboto"/>
            </a:endParaRPr>
          </a:p>
          <a:p>
            <a:pPr marL="285750" indent="-285750">
              <a:lnSpc>
                <a:spcPct val="100000"/>
              </a:lnSpc>
              <a:spcBef>
                <a:spcPts val="0"/>
              </a:spcBef>
              <a:buFont typeface="Arial,Sans-Serif" panose="020B0604020202020204" pitchFamily="34" charset="0"/>
            </a:pPr>
            <a:r>
              <a:rPr lang="fr-FR" dirty="0">
                <a:solidFill>
                  <a:srgbClr val="363636"/>
                </a:solidFill>
                <a:latin typeface="Roboto"/>
                <a:ea typeface="Roboto"/>
                <a:cs typeface="Roboto"/>
              </a:rPr>
              <a:t>une amélioration de leur qualité de vie</a:t>
            </a:r>
            <a:endParaRPr lang="fr-FR" dirty="0">
              <a:latin typeface="Roboto"/>
              <a:ea typeface="Roboto"/>
              <a:cs typeface="Roboto"/>
            </a:endParaRPr>
          </a:p>
          <a:p>
            <a:pPr marL="285750" indent="-285750">
              <a:lnSpc>
                <a:spcPct val="100000"/>
              </a:lnSpc>
              <a:spcBef>
                <a:spcPts val="0"/>
              </a:spcBef>
              <a:buFont typeface="Arial,Sans-Serif" panose="020B0604020202020204" pitchFamily="34" charset="0"/>
            </a:pPr>
            <a:r>
              <a:rPr lang="fr-FR" dirty="0">
                <a:solidFill>
                  <a:srgbClr val="363636"/>
                </a:solidFill>
                <a:latin typeface="Roboto"/>
                <a:ea typeface="Roboto"/>
                <a:cs typeface="Roboto"/>
              </a:rPr>
              <a:t>une façon de briser l’isolement</a:t>
            </a:r>
            <a:endParaRPr lang="fr-FR" dirty="0">
              <a:latin typeface="Roboto"/>
              <a:ea typeface="Roboto"/>
              <a:cs typeface="Roboto"/>
            </a:endParaRPr>
          </a:p>
          <a:p>
            <a:pPr marL="285750" indent="-285750">
              <a:lnSpc>
                <a:spcPct val="100000"/>
              </a:lnSpc>
              <a:spcBef>
                <a:spcPts val="0"/>
              </a:spcBef>
              <a:buFont typeface="Arial,Sans-Serif" panose="020B0604020202020204" pitchFamily="34" charset="0"/>
            </a:pPr>
            <a:r>
              <a:rPr lang="fr-FR" dirty="0">
                <a:solidFill>
                  <a:srgbClr val="363636"/>
                </a:solidFill>
                <a:latin typeface="Roboto"/>
                <a:ea typeface="Roboto"/>
                <a:cs typeface="Roboto"/>
              </a:rPr>
              <a:t>une estime de soi plus grande</a:t>
            </a:r>
            <a:endParaRPr lang="fr-FR" dirty="0">
              <a:latin typeface="Roboto"/>
              <a:ea typeface="Roboto"/>
              <a:cs typeface="Roboto"/>
            </a:endParaRPr>
          </a:p>
          <a:p>
            <a:pPr marL="285750" indent="-285750">
              <a:lnSpc>
                <a:spcPct val="100000"/>
              </a:lnSpc>
              <a:spcBef>
                <a:spcPts val="0"/>
              </a:spcBef>
              <a:buFont typeface="Arial,Sans-Serif" panose="020B0604020202020204" pitchFamily="34" charset="0"/>
            </a:pPr>
            <a:r>
              <a:rPr lang="fr-FR" dirty="0">
                <a:solidFill>
                  <a:srgbClr val="363636"/>
                </a:solidFill>
                <a:latin typeface="Roboto"/>
                <a:ea typeface="Roboto"/>
                <a:cs typeface="Roboto"/>
              </a:rPr>
              <a:t>un apprentissage continu</a:t>
            </a:r>
            <a:endParaRPr lang="fr-FR" dirty="0">
              <a:latin typeface="Roboto"/>
              <a:ea typeface="Roboto"/>
              <a:cs typeface="Roboto"/>
            </a:endParaRPr>
          </a:p>
          <a:p>
            <a:pPr marL="285750" indent="-285750">
              <a:lnSpc>
                <a:spcPct val="100000"/>
              </a:lnSpc>
              <a:spcBef>
                <a:spcPts val="0"/>
              </a:spcBef>
              <a:buFont typeface="Arial,Sans-Serif" panose="020B0604020202020204" pitchFamily="34" charset="0"/>
            </a:pPr>
            <a:r>
              <a:rPr lang="fr-FR" dirty="0">
                <a:solidFill>
                  <a:srgbClr val="363636"/>
                </a:solidFill>
                <a:latin typeface="Roboto"/>
                <a:ea typeface="Roboto"/>
                <a:cs typeface="Roboto"/>
              </a:rPr>
              <a:t>un sentiment d’appartenance et d’utilité face à sa communauté</a:t>
            </a:r>
            <a:endParaRPr lang="fr-FR" dirty="0">
              <a:latin typeface="Roboto"/>
              <a:ea typeface="Roboto"/>
              <a:cs typeface="Roboto"/>
            </a:endParaRPr>
          </a:p>
          <a:p>
            <a:pPr marL="285750" indent="-285750">
              <a:lnSpc>
                <a:spcPct val="100000"/>
              </a:lnSpc>
              <a:spcBef>
                <a:spcPts val="0"/>
              </a:spcBef>
              <a:buFont typeface="Arial,Sans-Serif" panose="020B0604020202020204" pitchFamily="34" charset="0"/>
            </a:pPr>
            <a:r>
              <a:rPr lang="fr-FR" dirty="0">
                <a:solidFill>
                  <a:srgbClr val="363636"/>
                </a:solidFill>
                <a:latin typeface="Roboto"/>
                <a:ea typeface="Roboto"/>
                <a:cs typeface="Roboto"/>
              </a:rPr>
              <a:t>une occasion de faire des rencontres</a:t>
            </a:r>
            <a:endParaRPr lang="fr-FR" dirty="0">
              <a:latin typeface="Roboto"/>
              <a:ea typeface="Roboto"/>
              <a:cs typeface="Roboto"/>
            </a:endParaRPr>
          </a:p>
          <a:p>
            <a:pPr marL="285750" indent="-285750">
              <a:lnSpc>
                <a:spcPct val="100000"/>
              </a:lnSpc>
              <a:spcBef>
                <a:spcPts val="0"/>
              </a:spcBef>
              <a:buFont typeface="Arial,Sans-Serif" panose="020B0604020202020204" pitchFamily="34" charset="0"/>
            </a:pPr>
            <a:r>
              <a:rPr lang="fr-FR" dirty="0">
                <a:solidFill>
                  <a:srgbClr val="363636"/>
                </a:solidFill>
                <a:latin typeface="Roboto"/>
                <a:ea typeface="Roboto"/>
                <a:cs typeface="Roboto"/>
              </a:rPr>
              <a:t>une occasion de redonner à sa communauté</a:t>
            </a:r>
            <a:endParaRPr lang="fr-FR" dirty="0">
              <a:latin typeface="Roboto"/>
              <a:ea typeface="Roboto"/>
              <a:cs typeface="Roboto"/>
            </a:endParaRPr>
          </a:p>
          <a:p>
            <a:pPr marL="285750" indent="-285750">
              <a:lnSpc>
                <a:spcPct val="100000"/>
              </a:lnSpc>
              <a:spcBef>
                <a:spcPts val="0"/>
              </a:spcBef>
              <a:buFont typeface="Arial,Sans-Serif" panose="020B0604020202020204" pitchFamily="34" charset="0"/>
            </a:pPr>
            <a:r>
              <a:rPr lang="fr-FR" dirty="0">
                <a:solidFill>
                  <a:srgbClr val="363636"/>
                </a:solidFill>
                <a:latin typeface="Roboto"/>
                <a:ea typeface="Roboto"/>
                <a:cs typeface="Roboto"/>
              </a:rPr>
              <a:t>une occasion de partager son expérience de vie et son savoir</a:t>
            </a:r>
            <a:endParaRPr lang="fr-FR" dirty="0">
              <a:latin typeface="Roboto"/>
              <a:ea typeface="Roboto"/>
              <a:cs typeface="Roboto"/>
            </a:endParaRPr>
          </a:p>
          <a:p>
            <a:pPr marL="285750" indent="-285750">
              <a:lnSpc>
                <a:spcPct val="100000"/>
              </a:lnSpc>
              <a:spcBef>
                <a:spcPts val="0"/>
              </a:spcBef>
              <a:buFont typeface="Arial,Sans-Serif" panose="020B0604020202020204" pitchFamily="34" charset="0"/>
            </a:pPr>
            <a:r>
              <a:rPr lang="fr-FR" dirty="0">
                <a:solidFill>
                  <a:srgbClr val="363636"/>
                </a:solidFill>
                <a:latin typeface="Roboto"/>
                <a:ea typeface="Roboto"/>
                <a:cs typeface="Roboto"/>
              </a:rPr>
              <a:t>une occasion de mieux connaître les jeunes d’aujourd’hui.</a:t>
            </a:r>
            <a:endParaRPr lang="fr-FR" dirty="0">
              <a:latin typeface="Roboto"/>
              <a:ea typeface="Roboto"/>
              <a:cs typeface="Roboto"/>
            </a:endParaRPr>
          </a:p>
          <a:p>
            <a:endParaRPr lang="fr-FR"/>
          </a:p>
        </p:txBody>
      </p:sp>
      <p:pic>
        <p:nvPicPr>
          <p:cNvPr id="6" name="Espace réservé du contenu 6" descr="Les bénéfices de l'intergénérationnel pour les jeunes enfants — edumiam">
            <a:extLst>
              <a:ext uri="{FF2B5EF4-FFF2-40B4-BE49-F238E27FC236}">
                <a16:creationId xmlns:a16="http://schemas.microsoft.com/office/drawing/2014/main" id="{C9C20945-2B28-17E2-4316-A074C7C49933}"/>
              </a:ext>
            </a:extLst>
          </p:cNvPr>
          <p:cNvPicPr>
            <a:picLocks noChangeAspect="1"/>
          </p:cNvPicPr>
          <p:nvPr/>
        </p:nvPicPr>
        <p:blipFill>
          <a:blip r:embed="rId2"/>
          <a:stretch>
            <a:fillRect/>
          </a:stretch>
        </p:blipFill>
        <p:spPr>
          <a:xfrm>
            <a:off x="8113939" y="-312887"/>
            <a:ext cx="4843070" cy="3612702"/>
          </a:xfrm>
          <a:prstGeom prst="rect">
            <a:avLst/>
          </a:prstGeom>
        </p:spPr>
      </p:pic>
      <p:sp>
        <p:nvSpPr>
          <p:cNvPr id="9" name="Titre 1">
            <a:extLst>
              <a:ext uri="{FF2B5EF4-FFF2-40B4-BE49-F238E27FC236}">
                <a16:creationId xmlns:a16="http://schemas.microsoft.com/office/drawing/2014/main" id="{BC4BD035-423C-4A3A-C11E-038CC1CB2753}"/>
              </a:ext>
            </a:extLst>
          </p:cNvPr>
          <p:cNvSpPr>
            <a:spLocks noGrp="1"/>
          </p:cNvSpPr>
          <p:nvPr/>
        </p:nvSpPr>
        <p:spPr>
          <a:xfrm>
            <a:off x="5901" y="569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a:latin typeface="Playfair Display"/>
              </a:rPr>
              <a:t>Les bénéfices de l’</a:t>
            </a:r>
            <a:r>
              <a:rPr lang="fr-FR" err="1">
                <a:latin typeface="Playfair Display"/>
              </a:rPr>
              <a:t>intergénérationel</a:t>
            </a:r>
            <a:endParaRPr lang="fr-FR" err="1"/>
          </a:p>
        </p:txBody>
      </p:sp>
    </p:spTree>
    <p:extLst>
      <p:ext uri="{BB962C8B-B14F-4D97-AF65-F5344CB8AC3E}">
        <p14:creationId xmlns:p14="http://schemas.microsoft.com/office/powerpoint/2010/main" val="21265912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Deux personnes se tenant les mains">
            <a:extLst>
              <a:ext uri="{FF2B5EF4-FFF2-40B4-BE49-F238E27FC236}">
                <a16:creationId xmlns:a16="http://schemas.microsoft.com/office/drawing/2014/main" id="{7321F16F-6415-1863-385B-A4B2A61CACC8}"/>
              </a:ext>
            </a:extLst>
          </p:cNvPr>
          <p:cNvPicPr>
            <a:picLocks noChangeAspect="1"/>
          </p:cNvPicPr>
          <p:nvPr/>
        </p:nvPicPr>
        <p:blipFill>
          <a:blip r:embed="rId2"/>
          <a:srcRect l="22676" r="24941" b="7"/>
          <a:stretch/>
        </p:blipFill>
        <p:spPr>
          <a:xfrm>
            <a:off x="-1" y="-2"/>
            <a:ext cx="5410198" cy="6858002"/>
          </a:xfrm>
          <a:prstGeom prst="rect">
            <a:avLst/>
          </a:prstGeom>
        </p:spPr>
      </p:pic>
      <p:sp useBgFill="1">
        <p:nvSpPr>
          <p:cNvPr id="30" name="Rectangle 29">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9AF1C6C-46AD-0EA1-432E-45E9DBE460BC}"/>
              </a:ext>
            </a:extLst>
          </p:cNvPr>
          <p:cNvSpPr>
            <a:spLocks noGrp="1"/>
          </p:cNvSpPr>
          <p:nvPr>
            <p:ph type="title"/>
          </p:nvPr>
        </p:nvSpPr>
        <p:spPr>
          <a:xfrm>
            <a:off x="6345355" y="146893"/>
            <a:ext cx="5464968" cy="1559301"/>
          </a:xfrm>
        </p:spPr>
        <p:txBody>
          <a:bodyPr vert="horz" lIns="91440" tIns="45720" rIns="91440" bIns="45720" rtlCol="0" anchor="ctr">
            <a:normAutofit/>
          </a:bodyPr>
          <a:lstStyle/>
          <a:p>
            <a:r>
              <a:rPr lang="en-US" sz="4000" b="1"/>
              <a:t>Les bénéfices de l’intergénérationel</a:t>
            </a:r>
          </a:p>
        </p:txBody>
      </p:sp>
      <p:sp>
        <p:nvSpPr>
          <p:cNvPr id="20" name="Espace réservé du contenu 5">
            <a:extLst>
              <a:ext uri="{FF2B5EF4-FFF2-40B4-BE49-F238E27FC236}">
                <a16:creationId xmlns:a16="http://schemas.microsoft.com/office/drawing/2014/main" id="{9D1F5E22-8651-02CB-43D4-3713DF5FEDC8}"/>
              </a:ext>
            </a:extLst>
          </p:cNvPr>
          <p:cNvSpPr txBox="1">
            <a:spLocks/>
          </p:cNvSpPr>
          <p:nvPr/>
        </p:nvSpPr>
        <p:spPr>
          <a:xfrm>
            <a:off x="6115317" y="2743200"/>
            <a:ext cx="5247340" cy="349687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a:t>Le développement de saines attitudes envers les aînés</a:t>
            </a:r>
          </a:p>
          <a:p>
            <a:r>
              <a:rPr lang="en-US" sz="2000"/>
              <a:t>Une estime de soi plus grande</a:t>
            </a:r>
          </a:p>
          <a:p>
            <a:r>
              <a:rPr lang="en-US" sz="2000"/>
              <a:t>Le développement d’un sens de la communauté plus grand et de la responsabilité sociale</a:t>
            </a:r>
          </a:p>
          <a:p>
            <a:r>
              <a:rPr lang="en-US" sz="2000"/>
              <a:t>La réduction des stéréotypes concernant les aînés et l’occasion d’être mieux informé sur l’âgisme.</a:t>
            </a:r>
          </a:p>
          <a:p>
            <a:endParaRPr lang="en-US" sz="2000"/>
          </a:p>
        </p:txBody>
      </p:sp>
      <p:sp>
        <p:nvSpPr>
          <p:cNvPr id="22" name="Espace réservé du texte 4">
            <a:extLst>
              <a:ext uri="{FF2B5EF4-FFF2-40B4-BE49-F238E27FC236}">
                <a16:creationId xmlns:a16="http://schemas.microsoft.com/office/drawing/2014/main" id="{00A8D445-305D-4BF3-066E-AF30C64B8E10}"/>
              </a:ext>
            </a:extLst>
          </p:cNvPr>
          <p:cNvSpPr txBox="1">
            <a:spLocks/>
          </p:cNvSpPr>
          <p:nvPr/>
        </p:nvSpPr>
        <p:spPr>
          <a:xfrm>
            <a:off x="6959980" y="1881206"/>
            <a:ext cx="4237257" cy="810775"/>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fr-FR">
                <a:latin typeface="Playfair Display Bold"/>
              </a:rPr>
              <a:t>Pour les jeunes</a:t>
            </a:r>
          </a:p>
          <a:p>
            <a:endParaRPr lang="fr-FR"/>
          </a:p>
        </p:txBody>
      </p:sp>
    </p:spTree>
    <p:extLst>
      <p:ext uri="{BB962C8B-B14F-4D97-AF65-F5344CB8AC3E}">
        <p14:creationId xmlns:p14="http://schemas.microsoft.com/office/powerpoint/2010/main" val="192215722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2EBFA83-D4DB-4CA0-B229-9E44634D7F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B0DAC8FB-A162-44E3-A606-C855A03A5B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23" name="Rectangle 22">
            <a:extLst>
              <a:ext uri="{FF2B5EF4-FFF2-40B4-BE49-F238E27FC236}">
                <a16:creationId xmlns:a16="http://schemas.microsoft.com/office/drawing/2014/main" id="{21BDEC81-16A7-4451-B893-C15000083B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6A515A1-4D80-430E-BE0A-71A290516A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542" y="729175"/>
            <a:ext cx="11099352" cy="5399650"/>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pic>
        <p:nvPicPr>
          <p:cNvPr id="2" name="Image 1" descr="Facteurs qui influencent la santé mentale | Institut national ...">
            <a:extLst>
              <a:ext uri="{FF2B5EF4-FFF2-40B4-BE49-F238E27FC236}">
                <a16:creationId xmlns:a16="http://schemas.microsoft.com/office/drawing/2014/main" id="{5F00D466-4CDA-3713-2C0E-0FB3C085F61E}"/>
              </a:ext>
            </a:extLst>
          </p:cNvPr>
          <p:cNvPicPr>
            <a:picLocks noChangeAspect="1"/>
          </p:cNvPicPr>
          <p:nvPr/>
        </p:nvPicPr>
        <p:blipFill>
          <a:blip r:embed="rId3"/>
          <a:stretch>
            <a:fillRect/>
          </a:stretch>
        </p:blipFill>
        <p:spPr>
          <a:xfrm>
            <a:off x="720807" y="1373990"/>
            <a:ext cx="5468347" cy="4101260"/>
          </a:xfrm>
          <a:prstGeom prst="rect">
            <a:avLst/>
          </a:prstGeom>
        </p:spPr>
      </p:pic>
      <p:sp>
        <p:nvSpPr>
          <p:cNvPr id="3" name="ZoneTexte 2">
            <a:extLst>
              <a:ext uri="{FF2B5EF4-FFF2-40B4-BE49-F238E27FC236}">
                <a16:creationId xmlns:a16="http://schemas.microsoft.com/office/drawing/2014/main" id="{9A561ACE-D049-CA03-0D86-8A0BD9D91B69}"/>
              </a:ext>
            </a:extLst>
          </p:cNvPr>
          <p:cNvSpPr txBox="1"/>
          <p:nvPr/>
        </p:nvSpPr>
        <p:spPr>
          <a:xfrm>
            <a:off x="6180073" y="2476762"/>
            <a:ext cx="5696383" cy="2987397"/>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3200" dirty="0"/>
              <a:t>Quel </a:t>
            </a:r>
            <a:r>
              <a:rPr lang="en-US" sz="3200" dirty="0" err="1"/>
              <a:t>sont</a:t>
            </a:r>
            <a:r>
              <a:rPr lang="en-US" sz="3200" dirty="0"/>
              <a:t> les impact de la </a:t>
            </a:r>
            <a:r>
              <a:rPr lang="en-US" sz="3200" dirty="0" err="1"/>
              <a:t>solidarité</a:t>
            </a:r>
            <a:r>
              <a:rPr lang="en-US" sz="3200" dirty="0"/>
              <a:t> sur la santé </a:t>
            </a:r>
            <a:r>
              <a:rPr lang="en-US" sz="3200" dirty="0" err="1"/>
              <a:t>mentale</a:t>
            </a:r>
            <a:r>
              <a:rPr lang="en-US" sz="3200" dirty="0"/>
              <a:t> ?</a:t>
            </a:r>
          </a:p>
        </p:txBody>
      </p:sp>
    </p:spTree>
    <p:extLst>
      <p:ext uri="{BB962C8B-B14F-4D97-AF65-F5344CB8AC3E}">
        <p14:creationId xmlns:p14="http://schemas.microsoft.com/office/powerpoint/2010/main" val="28538093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Image 7" descr="Statistiques sur les catastrophes naturelles">
            <a:extLst>
              <a:ext uri="{FF2B5EF4-FFF2-40B4-BE49-F238E27FC236}">
                <a16:creationId xmlns:a16="http://schemas.microsoft.com/office/drawing/2014/main" id="{5FDE509E-2885-0A9F-F58F-6A743523086E}"/>
              </a:ext>
            </a:extLst>
          </p:cNvPr>
          <p:cNvPicPr>
            <a:picLocks noChangeAspect="1"/>
          </p:cNvPicPr>
          <p:nvPr/>
        </p:nvPicPr>
        <p:blipFill>
          <a:blip r:embed="rId2"/>
          <a:stretch>
            <a:fillRect/>
          </a:stretch>
        </p:blipFill>
        <p:spPr>
          <a:xfrm>
            <a:off x="1450614" y="643467"/>
            <a:ext cx="9290771" cy="5571066"/>
          </a:xfrm>
          <a:prstGeom prst="rect">
            <a:avLst/>
          </a:prstGeom>
        </p:spPr>
      </p:pic>
      <p:sp>
        <p:nvSpPr>
          <p:cNvPr id="5" name="ZoneTexte 4">
            <a:extLst>
              <a:ext uri="{FF2B5EF4-FFF2-40B4-BE49-F238E27FC236}">
                <a16:creationId xmlns:a16="http://schemas.microsoft.com/office/drawing/2014/main" id="{7786CC2A-2619-861E-36B0-895BB386BC9D}"/>
              </a:ext>
            </a:extLst>
          </p:cNvPr>
          <p:cNvSpPr txBox="1"/>
          <p:nvPr/>
        </p:nvSpPr>
        <p:spPr>
          <a:xfrm>
            <a:off x="7211683" y="4623758"/>
            <a:ext cx="4367842" cy="161582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sz="3300" dirty="0">
                <a:latin typeface="Aptos Display"/>
              </a:rPr>
              <a:t>Types de catastrophes </a:t>
            </a:r>
            <a:r>
              <a:rPr lang="en-US" sz="3300" dirty="0" err="1">
                <a:latin typeface="Aptos Display"/>
              </a:rPr>
              <a:t>naturelles</a:t>
            </a:r>
            <a:r>
              <a:rPr lang="en-US" sz="3300" dirty="0">
                <a:latin typeface="Aptos Display"/>
              </a:rPr>
              <a:t> que </a:t>
            </a:r>
            <a:r>
              <a:rPr lang="en-US" sz="3300" dirty="0" err="1">
                <a:latin typeface="Aptos Display"/>
              </a:rPr>
              <a:t>s'occupe</a:t>
            </a:r>
            <a:r>
              <a:rPr lang="en-US" sz="3300" dirty="0">
                <a:solidFill>
                  <a:srgbClr val="FFFFFF"/>
                </a:solidFill>
                <a:latin typeface="Aptos Display"/>
              </a:rPr>
              <a:t> </a:t>
            </a:r>
            <a:r>
              <a:rPr lang="en-US" sz="3300" u="sng" dirty="0">
                <a:solidFill>
                  <a:srgbClr val="FF0000"/>
                </a:solidFill>
                <a:latin typeface="Aptos Display"/>
              </a:rPr>
              <a:t>La Croix Rouge</a:t>
            </a:r>
            <a:endParaRPr lang="fr-FR">
              <a:solidFill>
                <a:srgbClr val="FF0000"/>
              </a:solidFill>
            </a:endParaRPr>
          </a:p>
        </p:txBody>
      </p:sp>
      <p:sp>
        <p:nvSpPr>
          <p:cNvPr id="24" name="ZoneTexte 23">
            <a:extLst>
              <a:ext uri="{FF2B5EF4-FFF2-40B4-BE49-F238E27FC236}">
                <a16:creationId xmlns:a16="http://schemas.microsoft.com/office/drawing/2014/main" id="{1E2B80E2-D615-2061-98DE-EF6AB234916D}"/>
              </a:ext>
            </a:extLst>
          </p:cNvPr>
          <p:cNvSpPr txBox="1"/>
          <p:nvPr/>
        </p:nvSpPr>
        <p:spPr>
          <a:xfrm>
            <a:off x="5867" y="-91252"/>
            <a:ext cx="3592285"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3200" dirty="0"/>
              <a:t>Dans le monde</a:t>
            </a:r>
          </a:p>
        </p:txBody>
      </p:sp>
    </p:spTree>
    <p:extLst>
      <p:ext uri="{BB962C8B-B14F-4D97-AF65-F5344CB8AC3E}">
        <p14:creationId xmlns:p14="http://schemas.microsoft.com/office/powerpoint/2010/main" val="11387062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6C62CDE-21BF-1104-B36E-ABC730FD45BD}"/>
              </a:ext>
            </a:extLst>
          </p:cNvPr>
          <p:cNvSpPr txBox="1"/>
          <p:nvPr/>
        </p:nvSpPr>
        <p:spPr>
          <a:xfrm>
            <a:off x="1679803" y="2641"/>
            <a:ext cx="882857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3600" dirty="0"/>
              <a:t>Les mouvement de solidarité internationale</a:t>
            </a:r>
          </a:p>
        </p:txBody>
      </p:sp>
      <p:sp>
        <p:nvSpPr>
          <p:cNvPr id="3" name="ZoneTexte 2">
            <a:extLst>
              <a:ext uri="{FF2B5EF4-FFF2-40B4-BE49-F238E27FC236}">
                <a16:creationId xmlns:a16="http://schemas.microsoft.com/office/drawing/2014/main" id="{26009A93-FF1E-B505-BA19-F7AA8E73C23C}"/>
              </a:ext>
            </a:extLst>
          </p:cNvPr>
          <p:cNvSpPr txBox="1"/>
          <p:nvPr/>
        </p:nvSpPr>
        <p:spPr>
          <a:xfrm>
            <a:off x="1391669" y="1183930"/>
            <a:ext cx="1025956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fr-FR" sz="2800" dirty="0"/>
              <a:t>Les secours humanitaire  EX: La Croix Rouge</a:t>
            </a:r>
            <a:endParaRPr lang="fr-FR" dirty="0"/>
          </a:p>
        </p:txBody>
      </p:sp>
      <p:sp>
        <p:nvSpPr>
          <p:cNvPr id="4" name="ZoneTexte 3">
            <a:extLst>
              <a:ext uri="{FF2B5EF4-FFF2-40B4-BE49-F238E27FC236}">
                <a16:creationId xmlns:a16="http://schemas.microsoft.com/office/drawing/2014/main" id="{3D93C902-F935-1DEA-47E9-B0E30AAD6CCB}"/>
              </a:ext>
            </a:extLst>
          </p:cNvPr>
          <p:cNvSpPr txBox="1"/>
          <p:nvPr/>
        </p:nvSpPr>
        <p:spPr>
          <a:xfrm>
            <a:off x="7081290" y="3435014"/>
            <a:ext cx="4664425"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fr-FR" b="1" cap="all" dirty="0">
                <a:solidFill>
                  <a:srgbClr val="212529"/>
                </a:solidFill>
              </a:rPr>
              <a:t>L'eau, les installations sanitaires et la promotion de l'hygiène</a:t>
            </a:r>
            <a:endParaRPr lang="fr-FR" dirty="0"/>
          </a:p>
          <a:p>
            <a:pPr marL="285750" indent="-285750">
              <a:buFont typeface="Arial"/>
              <a:buChar char="•"/>
            </a:pPr>
            <a:endParaRPr lang="fr-FR" b="1" cap="all" dirty="0">
              <a:solidFill>
                <a:srgbClr val="212529"/>
              </a:solidFill>
            </a:endParaRPr>
          </a:p>
          <a:p>
            <a:pPr marL="285750" indent="-285750">
              <a:buFont typeface="Arial"/>
              <a:buChar char="•"/>
            </a:pPr>
            <a:r>
              <a:rPr lang="fr-FR" b="1" cap="all" dirty="0">
                <a:solidFill>
                  <a:srgbClr val="212529"/>
                </a:solidFill>
              </a:rPr>
              <a:t>Les articles non alimentaires</a:t>
            </a:r>
            <a:endParaRPr lang="fr-FR" dirty="0"/>
          </a:p>
          <a:p>
            <a:pPr marL="285750" indent="-285750">
              <a:buFont typeface="Arial"/>
              <a:buChar char="•"/>
            </a:pPr>
            <a:endParaRPr lang="fr-FR" b="1" cap="all" dirty="0">
              <a:solidFill>
                <a:srgbClr val="212529"/>
              </a:solidFill>
            </a:endParaRPr>
          </a:p>
          <a:p>
            <a:pPr marL="285750" indent="-285750">
              <a:buFont typeface="Arial"/>
              <a:buChar char="•"/>
            </a:pPr>
            <a:r>
              <a:rPr lang="fr-FR" b="1" cap="all" dirty="0">
                <a:solidFill>
                  <a:srgbClr val="212529"/>
                </a:solidFill>
              </a:rPr>
              <a:t>L'abri d’urgence</a:t>
            </a:r>
            <a:endParaRPr lang="fr-FR" dirty="0"/>
          </a:p>
          <a:p>
            <a:pPr marL="285750" indent="-285750">
              <a:buFont typeface="Arial"/>
              <a:buChar char="•"/>
            </a:pPr>
            <a:endParaRPr lang="fr-FR" b="1" cap="all" dirty="0">
              <a:solidFill>
                <a:srgbClr val="212529"/>
              </a:solidFill>
            </a:endParaRPr>
          </a:p>
          <a:p>
            <a:pPr marL="285750" indent="-285750">
              <a:buFont typeface="Arial"/>
              <a:buChar char="•"/>
            </a:pPr>
            <a:r>
              <a:rPr lang="fr-FR" b="1" cap="all" dirty="0">
                <a:solidFill>
                  <a:srgbClr val="212529"/>
                </a:solidFill>
              </a:rPr>
              <a:t>La nourriture</a:t>
            </a:r>
            <a:endParaRPr lang="fr-FR" dirty="0"/>
          </a:p>
          <a:p>
            <a:pPr algn="l"/>
            <a:endParaRPr lang="fr-FR" dirty="0"/>
          </a:p>
        </p:txBody>
      </p:sp>
      <p:sp>
        <p:nvSpPr>
          <p:cNvPr id="5" name="ZoneTexte 4">
            <a:extLst>
              <a:ext uri="{FF2B5EF4-FFF2-40B4-BE49-F238E27FC236}">
                <a16:creationId xmlns:a16="http://schemas.microsoft.com/office/drawing/2014/main" id="{6B5F9667-67F5-FE68-BD09-225C5DA946D2}"/>
              </a:ext>
            </a:extLst>
          </p:cNvPr>
          <p:cNvSpPr txBox="1"/>
          <p:nvPr/>
        </p:nvSpPr>
        <p:spPr>
          <a:xfrm>
            <a:off x="253042" y="3085381"/>
            <a:ext cx="6280030"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b="1" dirty="0">
                <a:solidFill>
                  <a:schemeClr val="tx1">
                    <a:lumMod val="85000"/>
                    <a:lumOff val="15000"/>
                  </a:schemeClr>
                </a:solidFill>
                <a:latin typeface="Aptos"/>
              </a:rPr>
              <a:t>don </a:t>
            </a:r>
            <a:r>
              <a:rPr lang="en-US" b="1" err="1">
                <a:solidFill>
                  <a:schemeClr val="tx1">
                    <a:lumMod val="85000"/>
                    <a:lumOff val="15000"/>
                  </a:schemeClr>
                </a:solidFill>
                <a:latin typeface="Aptos"/>
              </a:rPr>
              <a:t>d'argent</a:t>
            </a:r>
            <a:endParaRPr lang="en-US" b="1">
              <a:solidFill>
                <a:schemeClr val="tx1">
                  <a:lumMod val="85000"/>
                  <a:lumOff val="15000"/>
                </a:schemeClr>
              </a:solidFill>
              <a:latin typeface="Aptos" panose="020B0004020202020204"/>
            </a:endParaRPr>
          </a:p>
          <a:p>
            <a:pPr marL="285750" indent="-285750">
              <a:buFont typeface="Arial"/>
              <a:buChar char="•"/>
            </a:pPr>
            <a:endParaRPr lang="en-US" b="1" dirty="0">
              <a:solidFill>
                <a:schemeClr val="tx1">
                  <a:lumMod val="85000"/>
                  <a:lumOff val="15000"/>
                </a:schemeClr>
              </a:solidFill>
              <a:latin typeface="Aptos" panose="020B0004020202020204"/>
            </a:endParaRPr>
          </a:p>
          <a:p>
            <a:pPr marL="285750" indent="-285750">
              <a:buFont typeface="Arial"/>
              <a:buChar char="•"/>
            </a:pPr>
            <a:r>
              <a:rPr lang="en-US" b="1" dirty="0">
                <a:solidFill>
                  <a:schemeClr val="tx1">
                    <a:lumMod val="85000"/>
                    <a:lumOff val="15000"/>
                  </a:schemeClr>
                </a:solidFill>
                <a:latin typeface="Aptos" panose="020B0004020202020204"/>
              </a:rPr>
              <a:t>envoi de </a:t>
            </a:r>
            <a:r>
              <a:rPr lang="en-US" b="1" err="1">
                <a:solidFill>
                  <a:schemeClr val="tx1">
                    <a:lumMod val="85000"/>
                    <a:lumOff val="15000"/>
                  </a:schemeClr>
                </a:solidFill>
                <a:latin typeface="Aptos"/>
              </a:rPr>
              <a:t>marchandises</a:t>
            </a:r>
            <a:endParaRPr lang="en-US" b="1">
              <a:solidFill>
                <a:schemeClr val="tx1">
                  <a:lumMod val="85000"/>
                  <a:lumOff val="15000"/>
                </a:schemeClr>
              </a:solidFill>
              <a:latin typeface="Aptos"/>
            </a:endParaRPr>
          </a:p>
          <a:p>
            <a:pPr marL="285750" indent="-285750">
              <a:buFont typeface="Arial"/>
              <a:buChar char="•"/>
            </a:pPr>
            <a:endParaRPr lang="en-US" dirty="0">
              <a:solidFill>
                <a:schemeClr val="tx1">
                  <a:lumMod val="85000"/>
                  <a:lumOff val="15000"/>
                </a:schemeClr>
              </a:solidFill>
            </a:endParaRPr>
          </a:p>
          <a:p>
            <a:pPr marL="285750" indent="-285750">
              <a:buFont typeface="Arial"/>
              <a:buChar char="•"/>
            </a:pPr>
            <a:r>
              <a:rPr lang="en-US" b="1" dirty="0">
                <a:solidFill>
                  <a:schemeClr val="tx1">
                    <a:lumMod val="85000"/>
                    <a:lumOff val="15000"/>
                  </a:schemeClr>
                </a:solidFill>
                <a:latin typeface="Aptos"/>
              </a:rPr>
              <a:t> </a:t>
            </a:r>
            <a:r>
              <a:rPr lang="en-US" b="1" err="1">
                <a:solidFill>
                  <a:schemeClr val="tx1">
                    <a:lumMod val="85000"/>
                    <a:lumOff val="15000"/>
                  </a:schemeClr>
                </a:solidFill>
                <a:latin typeface="Aptos"/>
              </a:rPr>
              <a:t>équipements</a:t>
            </a:r>
            <a:r>
              <a:rPr lang="en-US" b="1" dirty="0">
                <a:solidFill>
                  <a:schemeClr val="tx1">
                    <a:lumMod val="85000"/>
                    <a:lumOff val="15000"/>
                  </a:schemeClr>
                </a:solidFill>
                <a:latin typeface="Aptos"/>
              </a:rPr>
              <a:t> de première </a:t>
            </a:r>
            <a:r>
              <a:rPr lang="en-US" b="1" err="1">
                <a:solidFill>
                  <a:schemeClr val="tx1">
                    <a:lumMod val="85000"/>
                    <a:lumOff val="15000"/>
                  </a:schemeClr>
                </a:solidFill>
                <a:latin typeface="Aptos"/>
              </a:rPr>
              <a:t>nécessité</a:t>
            </a:r>
            <a:endParaRPr lang="en-US" b="1">
              <a:solidFill>
                <a:schemeClr val="tx1">
                  <a:lumMod val="85000"/>
                  <a:lumOff val="15000"/>
                </a:schemeClr>
              </a:solidFill>
              <a:latin typeface="Aptos" panose="020B0004020202020204"/>
            </a:endParaRPr>
          </a:p>
          <a:p>
            <a:pPr marL="285750" indent="-285750">
              <a:buFont typeface="Arial"/>
              <a:buChar char="•"/>
            </a:pPr>
            <a:endParaRPr lang="en-US" b="1" dirty="0">
              <a:solidFill>
                <a:schemeClr val="tx1">
                  <a:lumMod val="85000"/>
                  <a:lumOff val="15000"/>
                </a:schemeClr>
              </a:solidFill>
              <a:latin typeface="Aptos" panose="020B0004020202020204"/>
            </a:endParaRPr>
          </a:p>
          <a:p>
            <a:pPr marL="285750" indent="-285750">
              <a:buFont typeface="Arial"/>
              <a:buChar char="•"/>
            </a:pPr>
            <a:r>
              <a:rPr lang="en-US" b="1" dirty="0">
                <a:solidFill>
                  <a:schemeClr val="tx1">
                    <a:lumMod val="85000"/>
                    <a:lumOff val="15000"/>
                  </a:schemeClr>
                </a:solidFill>
                <a:latin typeface="Aptos" panose="020B0004020202020204"/>
              </a:rPr>
              <a:t> envoi de personnel </a:t>
            </a:r>
            <a:r>
              <a:rPr lang="en-US" b="1" err="1">
                <a:solidFill>
                  <a:schemeClr val="tx1">
                    <a:lumMod val="85000"/>
                    <a:lumOff val="15000"/>
                  </a:schemeClr>
                </a:solidFill>
                <a:latin typeface="Aptos"/>
              </a:rPr>
              <a:t>faisant</a:t>
            </a:r>
            <a:r>
              <a:rPr lang="en-US" b="1" dirty="0">
                <a:solidFill>
                  <a:schemeClr val="tx1">
                    <a:lumMod val="85000"/>
                    <a:lumOff val="15000"/>
                  </a:schemeClr>
                </a:solidFill>
                <a:latin typeface="Aptos"/>
              </a:rPr>
              <a:t> des interventions sur place </a:t>
            </a:r>
            <a:endParaRPr lang="en-US">
              <a:solidFill>
                <a:schemeClr val="tx1">
                  <a:lumMod val="85000"/>
                  <a:lumOff val="15000"/>
                </a:schemeClr>
              </a:solidFill>
              <a:latin typeface="Aptos"/>
            </a:endParaRPr>
          </a:p>
          <a:p>
            <a:pPr marL="285750" indent="-285750">
              <a:buFont typeface="Arial"/>
              <a:buChar char="•"/>
            </a:pPr>
            <a:endParaRPr lang="en-US" b="1" dirty="0">
              <a:solidFill>
                <a:schemeClr val="tx1">
                  <a:lumMod val="85000"/>
                  <a:lumOff val="15000"/>
                </a:schemeClr>
              </a:solidFill>
              <a:latin typeface="Aptos"/>
            </a:endParaRPr>
          </a:p>
          <a:p>
            <a:pPr marL="285750" indent="-285750">
              <a:buFont typeface="Arial"/>
              <a:buChar char="•"/>
            </a:pPr>
            <a:r>
              <a:rPr lang="en-US" b="1" err="1">
                <a:solidFill>
                  <a:schemeClr val="tx1">
                    <a:lumMod val="85000"/>
                    <a:lumOff val="15000"/>
                  </a:schemeClr>
                </a:solidFill>
                <a:latin typeface="Aptos"/>
              </a:rPr>
              <a:t>renforcement</a:t>
            </a:r>
            <a:r>
              <a:rPr lang="en-US" b="1" dirty="0">
                <a:solidFill>
                  <a:schemeClr val="tx1">
                    <a:lumMod val="85000"/>
                    <a:lumOff val="15000"/>
                  </a:schemeClr>
                </a:solidFill>
                <a:latin typeface="Aptos"/>
              </a:rPr>
              <a:t> des </a:t>
            </a:r>
            <a:r>
              <a:rPr lang="en-US" b="1" err="1">
                <a:solidFill>
                  <a:schemeClr val="tx1">
                    <a:lumMod val="85000"/>
                    <a:lumOff val="15000"/>
                  </a:schemeClr>
                </a:solidFill>
                <a:latin typeface="Aptos"/>
              </a:rPr>
              <a:t>acteurs</a:t>
            </a:r>
            <a:r>
              <a:rPr lang="en-US" b="1" dirty="0">
                <a:solidFill>
                  <a:schemeClr val="tx1">
                    <a:lumMod val="85000"/>
                    <a:lumOff val="15000"/>
                  </a:schemeClr>
                </a:solidFill>
                <a:latin typeface="Aptos"/>
              </a:rPr>
              <a:t> </a:t>
            </a:r>
            <a:r>
              <a:rPr lang="en-US" b="1" err="1">
                <a:solidFill>
                  <a:schemeClr val="tx1">
                    <a:lumMod val="85000"/>
                    <a:lumOff val="15000"/>
                  </a:schemeClr>
                </a:solidFill>
                <a:latin typeface="Aptos"/>
              </a:rPr>
              <a:t>locaux</a:t>
            </a:r>
            <a:endParaRPr lang="en-US" err="1">
              <a:solidFill>
                <a:schemeClr val="tx1">
                  <a:lumMod val="85000"/>
                  <a:lumOff val="15000"/>
                </a:schemeClr>
              </a:solidFill>
              <a:latin typeface="Aptos"/>
            </a:endParaRPr>
          </a:p>
        </p:txBody>
      </p:sp>
    </p:spTree>
    <p:extLst>
      <p:ext uri="{BB962C8B-B14F-4D97-AF65-F5344CB8AC3E}">
        <p14:creationId xmlns:p14="http://schemas.microsoft.com/office/powerpoint/2010/main" val="4481984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073016-B734-483B-8953-5BADEE145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0"/>
            <a:ext cx="8157458"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0A7EAB6-59D3-4325-8DE6-E0CA4009C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4537" y="1839884"/>
            <a:ext cx="8157460"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63179" y="-33131"/>
            <a:ext cx="6857999" cy="6923403"/>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Média en ligne 1" title="Le pouvoir des petits gestes du quotidien">
            <a:hlinkClick r:id="" action="ppaction://media"/>
            <a:extLst>
              <a:ext uri="{FF2B5EF4-FFF2-40B4-BE49-F238E27FC236}">
                <a16:creationId xmlns:a16="http://schemas.microsoft.com/office/drawing/2014/main" id="{59ED1ABF-94A6-87FF-F3D6-2DBD3DFDC326}"/>
              </a:ext>
            </a:extLst>
          </p:cNvPr>
          <p:cNvPicPr>
            <a:picLocks noRot="1" noChangeAspect="1"/>
          </p:cNvPicPr>
          <p:nvPr>
            <a:videoFile r:link="rId1"/>
          </p:nvPr>
        </p:nvPicPr>
        <p:blipFill>
          <a:blip r:embed="rId3"/>
          <a:stretch>
            <a:fillRect/>
          </a:stretch>
        </p:blipFill>
        <p:spPr>
          <a:xfrm>
            <a:off x="419234" y="227162"/>
            <a:ext cx="11353532" cy="6403675"/>
          </a:xfrm>
          <a:prstGeom prst="rect">
            <a:avLst/>
          </a:prstGeom>
        </p:spPr>
      </p:pic>
    </p:spTree>
    <p:extLst>
      <p:ext uri="{BB962C8B-B14F-4D97-AF65-F5344CB8AC3E}">
        <p14:creationId xmlns:p14="http://schemas.microsoft.com/office/powerpoint/2010/main" val="1312832206"/>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ZoneTexte 1">
            <a:extLst>
              <a:ext uri="{FF2B5EF4-FFF2-40B4-BE49-F238E27FC236}">
                <a16:creationId xmlns:a16="http://schemas.microsoft.com/office/drawing/2014/main" id="{A748BF13-A1B0-231F-ECB1-DACB18085A63}"/>
              </a:ext>
            </a:extLst>
          </p:cNvPr>
          <p:cNvSpPr txBox="1"/>
          <p:nvPr/>
        </p:nvSpPr>
        <p:spPr>
          <a:xfrm>
            <a:off x="804672" y="802955"/>
            <a:ext cx="4977976" cy="1454051"/>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r>
              <a:rPr lang="en-US" sz="3600" kern="1200">
                <a:solidFill>
                  <a:schemeClr val="tx2"/>
                </a:solidFill>
                <a:latin typeface="+mj-lt"/>
                <a:ea typeface="+mj-ea"/>
                <a:cs typeface="+mj-cs"/>
              </a:rPr>
              <a:t>Sites utiliser</a:t>
            </a:r>
          </a:p>
        </p:txBody>
      </p:sp>
      <p:sp>
        <p:nvSpPr>
          <p:cNvPr id="3" name="ZoneTexte 2">
            <a:extLst>
              <a:ext uri="{FF2B5EF4-FFF2-40B4-BE49-F238E27FC236}">
                <a16:creationId xmlns:a16="http://schemas.microsoft.com/office/drawing/2014/main" id="{07703059-8EE4-087F-FD85-4AF2D2126579}"/>
              </a:ext>
            </a:extLst>
          </p:cNvPr>
          <p:cNvSpPr txBox="1"/>
          <p:nvPr/>
        </p:nvSpPr>
        <p:spPr>
          <a:xfrm>
            <a:off x="804672" y="2421682"/>
            <a:ext cx="4977578" cy="3639289"/>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marL="571500" indent="-228600">
              <a:lnSpc>
                <a:spcPct val="90000"/>
              </a:lnSpc>
              <a:spcAft>
                <a:spcPts val="600"/>
              </a:spcAft>
              <a:buFont typeface="Arial" panose="020B0604020202020204" pitchFamily="34" charset="0"/>
              <a:buChar char="•"/>
            </a:pPr>
            <a:r>
              <a:rPr lang="en-US">
                <a:solidFill>
                  <a:schemeClr val="tx2"/>
                </a:solidFill>
                <a:hlinkClick r:id="rId2"/>
              </a:rPr>
              <a:t>https://www.1jour1actu.com/</a:t>
            </a:r>
            <a:endParaRPr lang="en-US">
              <a:solidFill>
                <a:schemeClr val="tx2"/>
              </a:solidFill>
            </a:endParaRPr>
          </a:p>
          <a:p>
            <a:pPr marL="571500" indent="-228600">
              <a:lnSpc>
                <a:spcPct val="90000"/>
              </a:lnSpc>
              <a:spcAft>
                <a:spcPts val="600"/>
              </a:spcAft>
              <a:buFont typeface="Arial" panose="020B0604020202020204" pitchFamily="34" charset="0"/>
              <a:buChar char="•"/>
            </a:pPr>
            <a:endParaRPr lang="en-US">
              <a:solidFill>
                <a:schemeClr val="tx2"/>
              </a:solidFill>
            </a:endParaRPr>
          </a:p>
          <a:p>
            <a:pPr marL="571500" indent="-228600">
              <a:lnSpc>
                <a:spcPct val="90000"/>
              </a:lnSpc>
              <a:spcAft>
                <a:spcPts val="600"/>
              </a:spcAft>
              <a:buFont typeface="Arial" panose="020B0604020202020204" pitchFamily="34" charset="0"/>
              <a:buChar char="•"/>
            </a:pPr>
            <a:r>
              <a:rPr lang="en-US">
                <a:solidFill>
                  <a:schemeClr val="tx2"/>
                </a:solidFill>
                <a:hlinkClick r:id="rId3"/>
              </a:rPr>
              <a:t>https://www.canada.ca/</a:t>
            </a:r>
            <a:endParaRPr lang="en-US">
              <a:solidFill>
                <a:schemeClr val="tx2"/>
              </a:solidFill>
            </a:endParaRPr>
          </a:p>
          <a:p>
            <a:pPr marL="571500" indent="-228600">
              <a:lnSpc>
                <a:spcPct val="90000"/>
              </a:lnSpc>
              <a:spcAft>
                <a:spcPts val="600"/>
              </a:spcAft>
              <a:buFont typeface="Arial" panose="020B0604020202020204" pitchFamily="34" charset="0"/>
              <a:buChar char="•"/>
            </a:pPr>
            <a:endParaRPr lang="en-US">
              <a:solidFill>
                <a:schemeClr val="tx2"/>
              </a:solidFill>
            </a:endParaRPr>
          </a:p>
          <a:p>
            <a:pPr marL="571500" indent="-228600">
              <a:lnSpc>
                <a:spcPct val="90000"/>
              </a:lnSpc>
              <a:spcAft>
                <a:spcPts val="600"/>
              </a:spcAft>
              <a:buFont typeface="Arial" panose="020B0604020202020204" pitchFamily="34" charset="0"/>
              <a:buChar char="•"/>
            </a:pPr>
            <a:r>
              <a:rPr lang="en-US">
                <a:solidFill>
                  <a:schemeClr val="tx2"/>
                </a:solidFill>
                <a:hlinkClick r:id="rId4"/>
              </a:rPr>
              <a:t>https://www.institut.amelis-services.com</a:t>
            </a:r>
          </a:p>
          <a:p>
            <a:pPr indent="-228600">
              <a:lnSpc>
                <a:spcPct val="90000"/>
              </a:lnSpc>
              <a:spcAft>
                <a:spcPts val="600"/>
              </a:spcAft>
              <a:buFont typeface="Arial" panose="020B0604020202020204" pitchFamily="34" charset="0"/>
              <a:buChar char="•"/>
            </a:pPr>
            <a:endParaRPr lang="en-US">
              <a:solidFill>
                <a:schemeClr val="tx2"/>
              </a:solidFill>
            </a:endParaRPr>
          </a:p>
          <a:p>
            <a:pPr marL="571500" indent="-228600">
              <a:lnSpc>
                <a:spcPct val="90000"/>
              </a:lnSpc>
              <a:spcAft>
                <a:spcPts val="600"/>
              </a:spcAft>
              <a:buFont typeface="Arial" panose="020B0604020202020204" pitchFamily="34" charset="0"/>
              <a:buChar char="•"/>
            </a:pPr>
            <a:r>
              <a:rPr lang="en-US">
                <a:solidFill>
                  <a:schemeClr val="tx2"/>
                </a:solidFill>
                <a:hlinkClick r:id="rId5"/>
              </a:rPr>
              <a:t>https://www.sc-solidariteseniors.fr/</a:t>
            </a:r>
            <a:endParaRPr lang="en-US">
              <a:solidFill>
                <a:schemeClr val="tx2"/>
              </a:solidFill>
            </a:endParaRPr>
          </a:p>
          <a:p>
            <a:pPr marL="571500" indent="-228600">
              <a:lnSpc>
                <a:spcPct val="90000"/>
              </a:lnSpc>
              <a:spcAft>
                <a:spcPts val="600"/>
              </a:spcAft>
              <a:buFont typeface="Arial" panose="020B0604020202020204" pitchFamily="34" charset="0"/>
              <a:buChar char="•"/>
            </a:pPr>
            <a:endParaRPr lang="en-US">
              <a:solidFill>
                <a:schemeClr val="tx2"/>
              </a:solidFill>
            </a:endParaRPr>
          </a:p>
        </p:txBody>
      </p:sp>
      <p:grpSp>
        <p:nvGrpSpPr>
          <p:cNvPr id="14" name="Group 13">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15" name="Freeform: Shape 14">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Graphic 6" descr="Ordinateur portable">
            <a:extLst>
              <a:ext uri="{FF2B5EF4-FFF2-40B4-BE49-F238E27FC236}">
                <a16:creationId xmlns:a16="http://schemas.microsoft.com/office/drawing/2014/main" id="{2DA765D9-03F6-69CE-695F-41B5E16ACED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121726" y="1629089"/>
            <a:ext cx="3620021" cy="3620021"/>
          </a:xfrm>
          <a:prstGeom prst="rect">
            <a:avLst/>
          </a:prstGeom>
        </p:spPr>
      </p:pic>
    </p:spTree>
    <p:extLst>
      <p:ext uri="{BB962C8B-B14F-4D97-AF65-F5344CB8AC3E}">
        <p14:creationId xmlns:p14="http://schemas.microsoft.com/office/powerpoint/2010/main" val="418343340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EBC58BB1-B2F0-BBAA-3E4A-E38586617FFD}"/>
              </a:ext>
            </a:extLst>
          </p:cNvPr>
          <p:cNvSpPr txBox="1"/>
          <p:nvPr/>
        </p:nvSpPr>
        <p:spPr>
          <a:xfrm>
            <a:off x="4034287" y="6390"/>
            <a:ext cx="4122787"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6000" dirty="0"/>
              <a:t>Question 1</a:t>
            </a:r>
          </a:p>
        </p:txBody>
      </p:sp>
      <p:sp>
        <p:nvSpPr>
          <p:cNvPr id="3" name="ZoneTexte 2">
            <a:extLst>
              <a:ext uri="{FF2B5EF4-FFF2-40B4-BE49-F238E27FC236}">
                <a16:creationId xmlns:a16="http://schemas.microsoft.com/office/drawing/2014/main" id="{F430CC43-5BEF-6510-C853-F895BA4BC3C6}"/>
              </a:ext>
            </a:extLst>
          </p:cNvPr>
          <p:cNvSpPr txBox="1"/>
          <p:nvPr/>
        </p:nvSpPr>
        <p:spPr>
          <a:xfrm>
            <a:off x="1776044" y="1192146"/>
            <a:ext cx="864666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800" dirty="0"/>
              <a:t>Quels est le pourcentage d'inondation dans le monde ?</a:t>
            </a:r>
          </a:p>
        </p:txBody>
      </p:sp>
      <p:sp>
        <p:nvSpPr>
          <p:cNvPr id="4" name="ZoneTexte 3">
            <a:extLst>
              <a:ext uri="{FF2B5EF4-FFF2-40B4-BE49-F238E27FC236}">
                <a16:creationId xmlns:a16="http://schemas.microsoft.com/office/drawing/2014/main" id="{203941F9-BB79-DC16-4D64-AACBCD698CD3}"/>
              </a:ext>
            </a:extLst>
          </p:cNvPr>
          <p:cNvSpPr txBox="1"/>
          <p:nvPr/>
        </p:nvSpPr>
        <p:spPr>
          <a:xfrm>
            <a:off x="877017" y="3102282"/>
            <a:ext cx="179834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3600" dirty="0"/>
              <a:t>A) 24%</a:t>
            </a:r>
          </a:p>
        </p:txBody>
      </p:sp>
      <p:sp>
        <p:nvSpPr>
          <p:cNvPr id="5" name="ZoneTexte 4">
            <a:extLst>
              <a:ext uri="{FF2B5EF4-FFF2-40B4-BE49-F238E27FC236}">
                <a16:creationId xmlns:a16="http://schemas.microsoft.com/office/drawing/2014/main" id="{F4F1DCC7-57CA-DEF8-6174-CF2648A44888}"/>
              </a:ext>
            </a:extLst>
          </p:cNvPr>
          <p:cNvSpPr txBox="1"/>
          <p:nvPr/>
        </p:nvSpPr>
        <p:spPr>
          <a:xfrm>
            <a:off x="5184475" y="3099759"/>
            <a:ext cx="180867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3600" dirty="0"/>
              <a:t>B) 34%</a:t>
            </a:r>
            <a:endParaRPr lang="fr-FR" dirty="0"/>
          </a:p>
        </p:txBody>
      </p:sp>
      <p:sp>
        <p:nvSpPr>
          <p:cNvPr id="6" name="ZoneTexte 5">
            <a:extLst>
              <a:ext uri="{FF2B5EF4-FFF2-40B4-BE49-F238E27FC236}">
                <a16:creationId xmlns:a16="http://schemas.microsoft.com/office/drawing/2014/main" id="{0F3D64B5-C920-D8BD-C37E-6902A350C54C}"/>
              </a:ext>
            </a:extLst>
          </p:cNvPr>
          <p:cNvSpPr txBox="1"/>
          <p:nvPr/>
        </p:nvSpPr>
        <p:spPr>
          <a:xfrm>
            <a:off x="8520022" y="3099759"/>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3600" dirty="0"/>
              <a:t>C) 44%</a:t>
            </a:r>
            <a:endParaRPr lang="fr-FR" dirty="0"/>
          </a:p>
        </p:txBody>
      </p:sp>
      <p:sp>
        <p:nvSpPr>
          <p:cNvPr id="7" name="Rectangle 6">
            <a:extLst>
              <a:ext uri="{FF2B5EF4-FFF2-40B4-BE49-F238E27FC236}">
                <a16:creationId xmlns:a16="http://schemas.microsoft.com/office/drawing/2014/main" id="{52C70D70-6403-92B4-FC39-3A56184D0535}"/>
              </a:ext>
            </a:extLst>
          </p:cNvPr>
          <p:cNvSpPr/>
          <p:nvPr/>
        </p:nvSpPr>
        <p:spPr>
          <a:xfrm>
            <a:off x="4354422" y="2640002"/>
            <a:ext cx="3471333" cy="1574800"/>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2861713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C00CBED6-6451-D9D3-6B3F-65F5431561B7}"/>
              </a:ext>
            </a:extLst>
          </p:cNvPr>
          <p:cNvSpPr txBox="1"/>
          <p:nvPr/>
        </p:nvSpPr>
        <p:spPr>
          <a:xfrm>
            <a:off x="4192438" y="-5751"/>
            <a:ext cx="3821502"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6000" dirty="0"/>
              <a:t>Question 2</a:t>
            </a:r>
            <a:endParaRPr lang="fr-FR" dirty="0"/>
          </a:p>
        </p:txBody>
      </p:sp>
      <p:sp>
        <p:nvSpPr>
          <p:cNvPr id="3" name="ZoneTexte 2">
            <a:extLst>
              <a:ext uri="{FF2B5EF4-FFF2-40B4-BE49-F238E27FC236}">
                <a16:creationId xmlns:a16="http://schemas.microsoft.com/office/drawing/2014/main" id="{32D6A8D2-A2DB-123C-B5D1-752628E6C4CC}"/>
              </a:ext>
            </a:extLst>
          </p:cNvPr>
          <p:cNvSpPr txBox="1"/>
          <p:nvPr/>
        </p:nvSpPr>
        <p:spPr>
          <a:xfrm>
            <a:off x="3302000" y="1574799"/>
            <a:ext cx="4775200" cy="88053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fr-FR"/>
          </a:p>
        </p:txBody>
      </p:sp>
      <p:sp>
        <p:nvSpPr>
          <p:cNvPr id="4" name="ZoneTexte 3">
            <a:extLst>
              <a:ext uri="{FF2B5EF4-FFF2-40B4-BE49-F238E27FC236}">
                <a16:creationId xmlns:a16="http://schemas.microsoft.com/office/drawing/2014/main" id="{113AC625-CA45-CA51-2265-E1B79A430D78}"/>
              </a:ext>
            </a:extLst>
          </p:cNvPr>
          <p:cNvSpPr txBox="1"/>
          <p:nvPr/>
        </p:nvSpPr>
        <p:spPr>
          <a:xfrm>
            <a:off x="540589" y="1115683"/>
            <a:ext cx="11110822"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err="1">
                <a:latin typeface="Aptos Display"/>
              </a:rPr>
              <a:t>Nommes</a:t>
            </a:r>
            <a:r>
              <a:rPr lang="en-US" sz="2800" dirty="0">
                <a:latin typeface="Aptos Display"/>
              </a:rPr>
              <a:t> </a:t>
            </a:r>
            <a:r>
              <a:rPr lang="en-US" sz="2800" dirty="0" err="1">
                <a:latin typeface="Aptos Display"/>
              </a:rPr>
              <a:t>moi</a:t>
            </a:r>
            <a:r>
              <a:rPr lang="en-US" sz="2800" dirty="0">
                <a:latin typeface="Aptos Display"/>
              </a:rPr>
              <a:t> </a:t>
            </a:r>
            <a:r>
              <a:rPr lang="en-US" sz="2800" dirty="0" err="1">
                <a:latin typeface="Aptos Display"/>
              </a:rPr>
              <a:t>une</a:t>
            </a:r>
            <a:r>
              <a:rPr lang="en-US" sz="2800" dirty="0">
                <a:latin typeface="Aptos Display"/>
              </a:rPr>
              <a:t> des </a:t>
            </a:r>
            <a:r>
              <a:rPr lang="en-US" sz="2800" dirty="0" err="1">
                <a:latin typeface="Aptos Display"/>
              </a:rPr>
              <a:t>différents</a:t>
            </a:r>
            <a:r>
              <a:rPr lang="en-US" sz="2800" dirty="0">
                <a:latin typeface="Aptos Display"/>
              </a:rPr>
              <a:t> expertise </a:t>
            </a:r>
            <a:r>
              <a:rPr lang="en-US" sz="2800" dirty="0" err="1">
                <a:latin typeface="Aptos Display"/>
              </a:rPr>
              <a:t>portant</a:t>
            </a:r>
            <a:r>
              <a:rPr lang="en-US" sz="2800" dirty="0">
                <a:latin typeface="Aptos Display"/>
              </a:rPr>
              <a:t> sur les multiples </a:t>
            </a:r>
            <a:r>
              <a:rPr lang="en-US" sz="2800" dirty="0" err="1">
                <a:latin typeface="Aptos Display"/>
              </a:rPr>
              <a:t>enjeux</a:t>
            </a:r>
            <a:r>
              <a:rPr lang="en-US" sz="2800" dirty="0">
                <a:latin typeface="Aptos Display"/>
              </a:rPr>
              <a:t> </a:t>
            </a:r>
            <a:r>
              <a:rPr lang="en-US" sz="2800" dirty="0" err="1">
                <a:latin typeface="Aptos Display"/>
              </a:rPr>
              <a:t>liés</a:t>
            </a:r>
            <a:r>
              <a:rPr lang="en-US" sz="2800" dirty="0">
                <a:latin typeface="Aptos Display"/>
              </a:rPr>
              <a:t> à </a:t>
            </a:r>
            <a:r>
              <a:rPr lang="en-US" sz="2800" dirty="0" err="1">
                <a:latin typeface="Aptos Display"/>
              </a:rPr>
              <a:t>l’itinérance</a:t>
            </a:r>
            <a:endParaRPr lang="fr-FR"/>
          </a:p>
        </p:txBody>
      </p:sp>
      <p:graphicFrame>
        <p:nvGraphicFramePr>
          <p:cNvPr id="6" name="ZoneTexte 4">
            <a:extLst>
              <a:ext uri="{FF2B5EF4-FFF2-40B4-BE49-F238E27FC236}">
                <a16:creationId xmlns:a16="http://schemas.microsoft.com/office/drawing/2014/main" id="{F767EE04-807F-FF5C-B152-54D4D900F354}"/>
              </a:ext>
            </a:extLst>
          </p:cNvPr>
          <p:cNvGraphicFramePr/>
          <p:nvPr>
            <p:extLst>
              <p:ext uri="{D42A27DB-BD31-4B8C-83A1-F6EECF244321}">
                <p14:modId xmlns:p14="http://schemas.microsoft.com/office/powerpoint/2010/main" val="1426376516"/>
              </p:ext>
            </p:extLst>
          </p:nvPr>
        </p:nvGraphicFramePr>
        <p:xfrm>
          <a:off x="3301041" y="1719531"/>
          <a:ext cx="5460521" cy="50971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22242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B96939B-4440-0CC6-7E93-4D7B06E87DAF}"/>
              </a:ext>
            </a:extLst>
          </p:cNvPr>
          <p:cNvSpPr txBox="1"/>
          <p:nvPr/>
        </p:nvSpPr>
        <p:spPr>
          <a:xfrm>
            <a:off x="4149306" y="-5751"/>
            <a:ext cx="3893389"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6000" dirty="0"/>
              <a:t>Question 3</a:t>
            </a:r>
            <a:endParaRPr lang="fr-FR" dirty="0"/>
          </a:p>
        </p:txBody>
      </p:sp>
      <p:sp>
        <p:nvSpPr>
          <p:cNvPr id="3" name="ZoneTexte 2">
            <a:extLst>
              <a:ext uri="{FF2B5EF4-FFF2-40B4-BE49-F238E27FC236}">
                <a16:creationId xmlns:a16="http://schemas.microsoft.com/office/drawing/2014/main" id="{C85D9341-7A32-F0B4-4A78-C4E5198E0B94}"/>
              </a:ext>
            </a:extLst>
          </p:cNvPr>
          <p:cNvSpPr txBox="1"/>
          <p:nvPr/>
        </p:nvSpPr>
        <p:spPr>
          <a:xfrm>
            <a:off x="1705155" y="1460740"/>
            <a:ext cx="878169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800" dirty="0"/>
              <a:t>Quels ont les mouvement de solidarité internationale​s ?</a:t>
            </a:r>
          </a:p>
        </p:txBody>
      </p:sp>
      <p:sp>
        <p:nvSpPr>
          <p:cNvPr id="4" name="ZoneTexte 3">
            <a:extLst>
              <a:ext uri="{FF2B5EF4-FFF2-40B4-BE49-F238E27FC236}">
                <a16:creationId xmlns:a16="http://schemas.microsoft.com/office/drawing/2014/main" id="{A98FD755-7B09-6AB9-EDB7-C28C97FCEAD7}"/>
              </a:ext>
            </a:extLst>
          </p:cNvPr>
          <p:cNvSpPr txBox="1"/>
          <p:nvPr/>
        </p:nvSpPr>
        <p:spPr>
          <a:xfrm>
            <a:off x="310552" y="3142891"/>
            <a:ext cx="11182708" cy="19588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ts val="1350"/>
              </a:lnSpc>
              <a:buFont typeface="Arial,Sans-Serif"/>
              <a:buChar char="•"/>
            </a:pPr>
            <a:r>
              <a:rPr lang="fr-FR" sz="2400" b="1" cap="all" dirty="0">
                <a:solidFill>
                  <a:srgbClr val="212529"/>
                </a:solidFill>
                <a:cs typeface="Arial"/>
              </a:rPr>
              <a:t>L'eau, les installations sanitaires et la promotion de l'hygiène</a:t>
            </a:r>
            <a:r>
              <a:rPr lang="fr-FR" sz="2400" dirty="0">
                <a:cs typeface="Arial"/>
              </a:rPr>
              <a:t>​</a:t>
            </a:r>
          </a:p>
          <a:p>
            <a:pPr marL="285750" indent="-285750">
              <a:buFont typeface="Arial,Sans-Serif"/>
              <a:buChar char="•"/>
            </a:pPr>
            <a:endParaRPr lang="fr-FR" sz="2400" dirty="0">
              <a:latin typeface="Arial"/>
              <a:cs typeface="Arial"/>
            </a:endParaRPr>
          </a:p>
          <a:p>
            <a:pPr marL="285750" indent="-285750">
              <a:lnSpc>
                <a:spcPts val="1350"/>
              </a:lnSpc>
              <a:buFont typeface="Arial,Sans-Serif"/>
              <a:buChar char="•"/>
            </a:pPr>
            <a:r>
              <a:rPr lang="fr-FR" sz="2400" b="1" cap="all" dirty="0">
                <a:solidFill>
                  <a:srgbClr val="212529"/>
                </a:solidFill>
                <a:cs typeface="Arial"/>
              </a:rPr>
              <a:t>Les articles non alimentaires</a:t>
            </a:r>
            <a:r>
              <a:rPr lang="fr-FR" sz="2400" dirty="0">
                <a:cs typeface="Arial"/>
              </a:rPr>
              <a:t>​</a:t>
            </a:r>
          </a:p>
          <a:p>
            <a:pPr marL="285750" indent="-285750">
              <a:buFont typeface="Arial,Sans-Serif"/>
              <a:buChar char="•"/>
            </a:pPr>
            <a:endParaRPr lang="fr-FR" sz="2400" dirty="0">
              <a:latin typeface="Arial"/>
              <a:cs typeface="Arial"/>
            </a:endParaRPr>
          </a:p>
          <a:p>
            <a:pPr marL="285750" indent="-285750">
              <a:lnSpc>
                <a:spcPts val="1350"/>
              </a:lnSpc>
              <a:buFont typeface="Arial,Sans-Serif"/>
              <a:buChar char="•"/>
            </a:pPr>
            <a:r>
              <a:rPr lang="fr-FR" sz="2400" b="1" cap="all" dirty="0">
                <a:solidFill>
                  <a:srgbClr val="212529"/>
                </a:solidFill>
                <a:cs typeface="Arial"/>
              </a:rPr>
              <a:t>L'abri d’urgence</a:t>
            </a:r>
            <a:r>
              <a:rPr lang="fr-FR" sz="2400" dirty="0">
                <a:cs typeface="Arial"/>
              </a:rPr>
              <a:t>​</a:t>
            </a:r>
          </a:p>
          <a:p>
            <a:pPr marL="285750" indent="-285750">
              <a:buFont typeface="Arial,Sans-Serif"/>
              <a:buChar char="•"/>
            </a:pPr>
            <a:endParaRPr lang="fr-FR" sz="2400" dirty="0">
              <a:latin typeface="Arial"/>
              <a:cs typeface="Arial"/>
            </a:endParaRPr>
          </a:p>
          <a:p>
            <a:pPr marL="285750" indent="-285750">
              <a:lnSpc>
                <a:spcPts val="1350"/>
              </a:lnSpc>
              <a:buFont typeface="Arial,Sans-Serif"/>
              <a:buChar char="•"/>
            </a:pPr>
            <a:r>
              <a:rPr lang="fr-FR" sz="2400" b="1" cap="all" dirty="0">
                <a:solidFill>
                  <a:srgbClr val="212529"/>
                </a:solidFill>
                <a:cs typeface="Arial"/>
              </a:rPr>
              <a:t>La nourriture</a:t>
            </a:r>
          </a:p>
        </p:txBody>
      </p:sp>
    </p:spTree>
    <p:extLst>
      <p:ext uri="{BB962C8B-B14F-4D97-AF65-F5344CB8AC3E}">
        <p14:creationId xmlns:p14="http://schemas.microsoft.com/office/powerpoint/2010/main" val="18191160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ZoneTexte 1">
            <a:extLst>
              <a:ext uri="{FF2B5EF4-FFF2-40B4-BE49-F238E27FC236}">
                <a16:creationId xmlns:a16="http://schemas.microsoft.com/office/drawing/2014/main" id="{B54170AC-9397-5D4C-6296-8895E11645DE}"/>
              </a:ext>
            </a:extLst>
          </p:cNvPr>
          <p:cNvSpPr txBox="1"/>
          <p:nvPr/>
        </p:nvSpPr>
        <p:spPr>
          <a:xfrm>
            <a:off x="1156851" y="637762"/>
            <a:ext cx="9888496" cy="900131"/>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nSpc>
                <a:spcPct val="90000"/>
              </a:lnSpc>
              <a:spcBef>
                <a:spcPct val="0"/>
              </a:spcBef>
              <a:spcAft>
                <a:spcPts val="600"/>
              </a:spcAft>
            </a:pPr>
            <a:r>
              <a:rPr lang="en-US" sz="4000" kern="1200" err="1">
                <a:solidFill>
                  <a:schemeClr val="bg1"/>
                </a:solidFill>
                <a:latin typeface="+mj-lt"/>
                <a:ea typeface="+mj-ea"/>
                <a:cs typeface="+mj-cs"/>
              </a:rPr>
              <a:t>Qu'est-ce</a:t>
            </a:r>
            <a:r>
              <a:rPr lang="en-US" sz="4000" kern="1200">
                <a:solidFill>
                  <a:schemeClr val="bg1"/>
                </a:solidFill>
                <a:latin typeface="+mj-lt"/>
                <a:ea typeface="+mj-ea"/>
                <a:cs typeface="+mj-cs"/>
              </a:rPr>
              <a:t> que la </a:t>
            </a:r>
            <a:r>
              <a:rPr lang="en-US" sz="4000" kern="1200" err="1">
                <a:solidFill>
                  <a:schemeClr val="bg1"/>
                </a:solidFill>
                <a:latin typeface="+mj-lt"/>
                <a:ea typeface="+mj-ea"/>
                <a:cs typeface="+mj-cs"/>
              </a:rPr>
              <a:t>solidarité</a:t>
            </a:r>
            <a:r>
              <a:rPr lang="en-US" sz="4000" kern="1200">
                <a:solidFill>
                  <a:schemeClr val="bg1"/>
                </a:solidFill>
                <a:latin typeface="+mj-lt"/>
                <a:ea typeface="+mj-ea"/>
                <a:cs typeface="+mj-cs"/>
              </a:rPr>
              <a:t> ?</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ZoneTexte 3">
            <a:extLst>
              <a:ext uri="{FF2B5EF4-FFF2-40B4-BE49-F238E27FC236}">
                <a16:creationId xmlns:a16="http://schemas.microsoft.com/office/drawing/2014/main" id="{9BCC4C43-8857-3B37-7240-BA835F891F15}"/>
              </a:ext>
            </a:extLst>
          </p:cNvPr>
          <p:cNvSpPr txBox="1"/>
          <p:nvPr/>
        </p:nvSpPr>
        <p:spPr>
          <a:xfrm>
            <a:off x="824203" y="6360367"/>
            <a:ext cx="690435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FR">
                <a:ea typeface="+mn-lt"/>
                <a:cs typeface="+mn-lt"/>
                <a:hlinkClick r:id="rId2"/>
              </a:rPr>
              <a:t>https://www.1jour1actu.com/france/cest-quoi-la-solidarite#sca</a:t>
            </a:r>
            <a:endParaRPr lang="fr-FR">
              <a:ea typeface="+mn-lt"/>
              <a:cs typeface="+mn-lt"/>
            </a:endParaRPr>
          </a:p>
          <a:p>
            <a:endParaRPr lang="fr-FR"/>
          </a:p>
        </p:txBody>
      </p:sp>
      <p:pic>
        <p:nvPicPr>
          <p:cNvPr id="5" name="Image 4" descr="Image">
            <a:extLst>
              <a:ext uri="{FF2B5EF4-FFF2-40B4-BE49-F238E27FC236}">
                <a16:creationId xmlns:a16="http://schemas.microsoft.com/office/drawing/2014/main" id="{23C52E08-900E-C6F4-408C-E80DA927805D}"/>
              </a:ext>
            </a:extLst>
          </p:cNvPr>
          <p:cNvPicPr>
            <a:picLocks noChangeAspect="1"/>
          </p:cNvPicPr>
          <p:nvPr/>
        </p:nvPicPr>
        <p:blipFill>
          <a:blip r:embed="rId3"/>
          <a:stretch>
            <a:fillRect/>
          </a:stretch>
        </p:blipFill>
        <p:spPr>
          <a:xfrm>
            <a:off x="8296724" y="90"/>
            <a:ext cx="3894288" cy="2055785"/>
          </a:xfrm>
          <a:prstGeom prst="rect">
            <a:avLst/>
          </a:prstGeom>
        </p:spPr>
      </p:pic>
      <p:graphicFrame>
        <p:nvGraphicFramePr>
          <p:cNvPr id="14" name="ZoneTexte 2">
            <a:extLst>
              <a:ext uri="{FF2B5EF4-FFF2-40B4-BE49-F238E27FC236}">
                <a16:creationId xmlns:a16="http://schemas.microsoft.com/office/drawing/2014/main" id="{90EC3ACF-F3F0-3D8A-C3AE-93710BC85CEF}"/>
              </a:ext>
            </a:extLst>
          </p:cNvPr>
          <p:cNvGraphicFramePr/>
          <p:nvPr/>
        </p:nvGraphicFramePr>
        <p:xfrm>
          <a:off x="1155548" y="2217343"/>
          <a:ext cx="9880893" cy="39596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296064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782DE5A-127C-4127-73B3-607F81108B0B}"/>
              </a:ext>
            </a:extLst>
          </p:cNvPr>
          <p:cNvSpPr txBox="1"/>
          <p:nvPr/>
        </p:nvSpPr>
        <p:spPr>
          <a:xfrm>
            <a:off x="3833005" y="-5751"/>
            <a:ext cx="4540369"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6000"/>
              <a:t>Question 4</a:t>
            </a:r>
            <a:endParaRPr lang="fr-FR"/>
          </a:p>
        </p:txBody>
      </p:sp>
      <p:pic>
        <p:nvPicPr>
          <p:cNvPr id="3" name="Image 2" descr="Testez-vous sur ce quiz : Vrai ou faux ? (trop facile) - Babelio">
            <a:extLst>
              <a:ext uri="{FF2B5EF4-FFF2-40B4-BE49-F238E27FC236}">
                <a16:creationId xmlns:a16="http://schemas.microsoft.com/office/drawing/2014/main" id="{F2A67338-4F5B-8159-C3DE-2999CB859E8C}"/>
              </a:ext>
            </a:extLst>
          </p:cNvPr>
          <p:cNvPicPr>
            <a:picLocks noChangeAspect="1"/>
          </p:cNvPicPr>
          <p:nvPr/>
        </p:nvPicPr>
        <p:blipFill>
          <a:blip r:embed="rId2"/>
          <a:stretch>
            <a:fillRect/>
          </a:stretch>
        </p:blipFill>
        <p:spPr>
          <a:xfrm>
            <a:off x="-5751" y="-142336"/>
            <a:ext cx="2743200" cy="2743200"/>
          </a:xfrm>
          <a:prstGeom prst="rect">
            <a:avLst/>
          </a:prstGeom>
        </p:spPr>
      </p:pic>
      <p:pic>
        <p:nvPicPr>
          <p:cNvPr id="5" name="Image 4" descr="Vrai PNG pour téléchargement gratuit">
            <a:extLst>
              <a:ext uri="{FF2B5EF4-FFF2-40B4-BE49-F238E27FC236}">
                <a16:creationId xmlns:a16="http://schemas.microsoft.com/office/drawing/2014/main" id="{453B8037-D368-3090-07D2-1880788D4D3E}"/>
              </a:ext>
            </a:extLst>
          </p:cNvPr>
          <p:cNvPicPr>
            <a:picLocks noChangeAspect="1"/>
          </p:cNvPicPr>
          <p:nvPr/>
        </p:nvPicPr>
        <p:blipFill>
          <a:blip r:embed="rId3"/>
          <a:stretch>
            <a:fillRect/>
          </a:stretch>
        </p:blipFill>
        <p:spPr>
          <a:xfrm>
            <a:off x="9334230" y="-197689"/>
            <a:ext cx="2581275" cy="1905000"/>
          </a:xfrm>
          <a:prstGeom prst="rect">
            <a:avLst/>
          </a:prstGeom>
        </p:spPr>
      </p:pic>
      <p:pic>
        <p:nvPicPr>
          <p:cNvPr id="7" name="Image 6" descr="Faux PNG pour téléchargement gratuit">
            <a:extLst>
              <a:ext uri="{FF2B5EF4-FFF2-40B4-BE49-F238E27FC236}">
                <a16:creationId xmlns:a16="http://schemas.microsoft.com/office/drawing/2014/main" id="{9D0791E1-E4CA-9361-9CCF-BC126D0F9460}"/>
              </a:ext>
            </a:extLst>
          </p:cNvPr>
          <p:cNvPicPr>
            <a:picLocks noChangeAspect="1"/>
          </p:cNvPicPr>
          <p:nvPr/>
        </p:nvPicPr>
        <p:blipFill>
          <a:blip r:embed="rId4"/>
          <a:stretch>
            <a:fillRect/>
          </a:stretch>
        </p:blipFill>
        <p:spPr>
          <a:xfrm>
            <a:off x="9526437" y="1511060"/>
            <a:ext cx="1923691" cy="1909314"/>
          </a:xfrm>
          <a:prstGeom prst="rect">
            <a:avLst/>
          </a:prstGeom>
        </p:spPr>
      </p:pic>
      <p:sp>
        <p:nvSpPr>
          <p:cNvPr id="8" name="ZoneTexte 7">
            <a:extLst>
              <a:ext uri="{FF2B5EF4-FFF2-40B4-BE49-F238E27FC236}">
                <a16:creationId xmlns:a16="http://schemas.microsoft.com/office/drawing/2014/main" id="{29E63B1C-9615-3466-A96C-3F0A854C7639}"/>
              </a:ext>
            </a:extLst>
          </p:cNvPr>
          <p:cNvSpPr txBox="1"/>
          <p:nvPr/>
        </p:nvSpPr>
        <p:spPr>
          <a:xfrm>
            <a:off x="2084718" y="3416127"/>
            <a:ext cx="7448139" cy="9684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800" dirty="0"/>
              <a:t>Vrai ou faux, 14% des </a:t>
            </a:r>
            <a:r>
              <a:rPr lang="fr-FR" sz="2800" dirty="0" err="1"/>
              <a:t>catatrophes</a:t>
            </a:r>
            <a:r>
              <a:rPr lang="fr-FR" sz="2800" dirty="0"/>
              <a:t> naturelles est l'épidémie</a:t>
            </a:r>
          </a:p>
        </p:txBody>
      </p:sp>
      <p:pic>
        <p:nvPicPr>
          <p:cNvPr id="9" name="Image 8" descr="Vrai PNG pour téléchargement gratuit">
            <a:extLst>
              <a:ext uri="{FF2B5EF4-FFF2-40B4-BE49-F238E27FC236}">
                <a16:creationId xmlns:a16="http://schemas.microsoft.com/office/drawing/2014/main" id="{8844BE47-B2EE-36C5-E6B2-9C82C7E29EE7}"/>
              </a:ext>
            </a:extLst>
          </p:cNvPr>
          <p:cNvPicPr>
            <a:picLocks noChangeAspect="1"/>
          </p:cNvPicPr>
          <p:nvPr/>
        </p:nvPicPr>
        <p:blipFill>
          <a:blip r:embed="rId3"/>
          <a:stretch>
            <a:fillRect/>
          </a:stretch>
        </p:blipFill>
        <p:spPr>
          <a:xfrm>
            <a:off x="1944268" y="1311935"/>
            <a:ext cx="8289086" cy="6131943"/>
          </a:xfrm>
          <a:prstGeom prst="rect">
            <a:avLst/>
          </a:prstGeom>
        </p:spPr>
      </p:pic>
    </p:spTree>
    <p:extLst>
      <p:ext uri="{BB962C8B-B14F-4D97-AF65-F5344CB8AC3E}">
        <p14:creationId xmlns:p14="http://schemas.microsoft.com/office/powerpoint/2010/main" val="24330696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A726651B-A455-89D3-299F-E9B2D9463035}"/>
              </a:ext>
            </a:extLst>
          </p:cNvPr>
          <p:cNvSpPr txBox="1"/>
          <p:nvPr/>
        </p:nvSpPr>
        <p:spPr>
          <a:xfrm>
            <a:off x="3976777" y="-5751"/>
            <a:ext cx="4238445"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6000" dirty="0"/>
              <a:t>Question 5</a:t>
            </a:r>
            <a:endParaRPr lang="fr-FR" dirty="0"/>
          </a:p>
        </p:txBody>
      </p:sp>
      <p:sp>
        <p:nvSpPr>
          <p:cNvPr id="3" name="ZoneTexte 2">
            <a:extLst>
              <a:ext uri="{FF2B5EF4-FFF2-40B4-BE49-F238E27FC236}">
                <a16:creationId xmlns:a16="http://schemas.microsoft.com/office/drawing/2014/main" id="{9E3CB96C-9BA1-953C-10D3-466947EED48F}"/>
              </a:ext>
            </a:extLst>
          </p:cNvPr>
          <p:cNvSpPr txBox="1"/>
          <p:nvPr/>
        </p:nvSpPr>
        <p:spPr>
          <a:xfrm>
            <a:off x="1098698" y="1241431"/>
            <a:ext cx="10453414"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800" dirty="0"/>
              <a:t>Nomme-moi ce qu'ont peux faire pour venir en aide aux personnes vulnérables</a:t>
            </a:r>
          </a:p>
        </p:txBody>
      </p:sp>
      <p:sp>
        <p:nvSpPr>
          <p:cNvPr id="4" name="ZoneTexte 3">
            <a:extLst>
              <a:ext uri="{FF2B5EF4-FFF2-40B4-BE49-F238E27FC236}">
                <a16:creationId xmlns:a16="http://schemas.microsoft.com/office/drawing/2014/main" id="{E1C180F8-D385-F3E0-326A-80DF6F3DE521}"/>
              </a:ext>
            </a:extLst>
          </p:cNvPr>
          <p:cNvSpPr txBox="1"/>
          <p:nvPr/>
        </p:nvSpPr>
        <p:spPr>
          <a:xfrm>
            <a:off x="1510146" y="2770909"/>
            <a:ext cx="9171708"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Sans-Serif"/>
              <a:buChar char="•"/>
            </a:pPr>
            <a:r>
              <a:rPr lang="en-US" sz="2400" b="1" dirty="0">
                <a:solidFill>
                  <a:srgbClr val="262626"/>
                </a:solidFill>
                <a:cs typeface="Arial"/>
              </a:rPr>
              <a:t>don </a:t>
            </a:r>
            <a:r>
              <a:rPr lang="en-US" sz="2400" b="1" err="1">
                <a:solidFill>
                  <a:srgbClr val="262626"/>
                </a:solidFill>
                <a:cs typeface="Arial"/>
              </a:rPr>
              <a:t>d'argent</a:t>
            </a:r>
            <a:r>
              <a:rPr lang="en-US" sz="2400" dirty="0">
                <a:cs typeface="Arial"/>
              </a:rPr>
              <a:t>​</a:t>
            </a:r>
          </a:p>
          <a:p>
            <a:pPr marL="285750" indent="-285750">
              <a:buFont typeface="Arial,Sans-Serif"/>
              <a:buChar char="•"/>
            </a:pPr>
            <a:endParaRPr lang="en-US" sz="2400" dirty="0">
              <a:latin typeface="Arial"/>
              <a:cs typeface="Arial"/>
            </a:endParaRPr>
          </a:p>
          <a:p>
            <a:pPr marL="285750" indent="-285750">
              <a:buFont typeface="Arial,Sans-Serif"/>
              <a:buChar char="•"/>
            </a:pPr>
            <a:r>
              <a:rPr lang="en-US" sz="2400" b="1" dirty="0">
                <a:solidFill>
                  <a:srgbClr val="262626"/>
                </a:solidFill>
                <a:cs typeface="Arial"/>
              </a:rPr>
              <a:t>envoi de </a:t>
            </a:r>
            <a:r>
              <a:rPr lang="en-US" sz="2400" b="1" err="1">
                <a:solidFill>
                  <a:srgbClr val="262626"/>
                </a:solidFill>
                <a:cs typeface="Arial"/>
              </a:rPr>
              <a:t>marchandises</a:t>
            </a:r>
            <a:r>
              <a:rPr lang="en-US" sz="2400" dirty="0">
                <a:cs typeface="Arial"/>
              </a:rPr>
              <a:t>​</a:t>
            </a:r>
          </a:p>
          <a:p>
            <a:pPr marL="285750" indent="-285750">
              <a:buFont typeface="Arial,Sans-Serif"/>
              <a:buChar char="•"/>
            </a:pPr>
            <a:endParaRPr lang="en-US" sz="2400" dirty="0">
              <a:latin typeface="Arial"/>
              <a:cs typeface="Arial"/>
            </a:endParaRPr>
          </a:p>
          <a:p>
            <a:pPr marL="285750" indent="-285750">
              <a:buFont typeface="Arial,Sans-Serif"/>
              <a:buChar char="•"/>
            </a:pPr>
            <a:r>
              <a:rPr lang="en-US" sz="2400" b="1" err="1">
                <a:solidFill>
                  <a:srgbClr val="262626"/>
                </a:solidFill>
                <a:cs typeface="Arial"/>
              </a:rPr>
              <a:t>équipements</a:t>
            </a:r>
            <a:r>
              <a:rPr lang="en-US" sz="2400" b="1" dirty="0">
                <a:solidFill>
                  <a:srgbClr val="262626"/>
                </a:solidFill>
                <a:cs typeface="Arial"/>
              </a:rPr>
              <a:t> de première </a:t>
            </a:r>
            <a:r>
              <a:rPr lang="en-US" sz="2400" b="1" err="1">
                <a:solidFill>
                  <a:srgbClr val="262626"/>
                </a:solidFill>
                <a:cs typeface="Arial"/>
              </a:rPr>
              <a:t>nécessité</a:t>
            </a:r>
            <a:r>
              <a:rPr lang="en-US" sz="2400" dirty="0">
                <a:cs typeface="Arial"/>
              </a:rPr>
              <a:t>​</a:t>
            </a:r>
          </a:p>
          <a:p>
            <a:pPr marL="285750" indent="-285750">
              <a:buFont typeface="Arial,Sans-Serif"/>
              <a:buChar char="•"/>
            </a:pPr>
            <a:endParaRPr lang="en-US" sz="2400" dirty="0">
              <a:latin typeface="Arial"/>
              <a:cs typeface="Arial"/>
            </a:endParaRPr>
          </a:p>
          <a:p>
            <a:pPr marL="285750" indent="-285750">
              <a:buFont typeface="Arial,Sans-Serif"/>
              <a:buChar char="•"/>
            </a:pPr>
            <a:r>
              <a:rPr lang="en-US" sz="2400" b="1" dirty="0">
                <a:solidFill>
                  <a:srgbClr val="262626"/>
                </a:solidFill>
                <a:cs typeface="Arial"/>
              </a:rPr>
              <a:t> envoi de personnel </a:t>
            </a:r>
            <a:r>
              <a:rPr lang="en-US" sz="2400" b="1" err="1">
                <a:solidFill>
                  <a:srgbClr val="262626"/>
                </a:solidFill>
                <a:cs typeface="Arial"/>
              </a:rPr>
              <a:t>faisant</a:t>
            </a:r>
            <a:r>
              <a:rPr lang="en-US" sz="2400" b="1" dirty="0">
                <a:solidFill>
                  <a:srgbClr val="262626"/>
                </a:solidFill>
                <a:cs typeface="Arial"/>
              </a:rPr>
              <a:t> des interventions sur place </a:t>
            </a:r>
            <a:r>
              <a:rPr lang="en-US" sz="2400" dirty="0">
                <a:cs typeface="Arial"/>
              </a:rPr>
              <a:t>​</a:t>
            </a:r>
          </a:p>
          <a:p>
            <a:pPr marL="285750" indent="-285750">
              <a:buFont typeface="Arial,Sans-Serif"/>
              <a:buChar char="•"/>
            </a:pPr>
            <a:endParaRPr lang="en-US" sz="2400" dirty="0">
              <a:latin typeface="Arial"/>
              <a:cs typeface="Arial"/>
            </a:endParaRPr>
          </a:p>
          <a:p>
            <a:pPr marL="285750" indent="-285750">
              <a:buFont typeface="Arial,Sans-Serif"/>
              <a:buChar char="•"/>
            </a:pPr>
            <a:r>
              <a:rPr lang="en-US" sz="2400" b="1" err="1">
                <a:solidFill>
                  <a:srgbClr val="262626"/>
                </a:solidFill>
                <a:cs typeface="Arial"/>
              </a:rPr>
              <a:t>renforcement</a:t>
            </a:r>
            <a:r>
              <a:rPr lang="en-US" sz="2400" b="1" dirty="0">
                <a:solidFill>
                  <a:srgbClr val="262626"/>
                </a:solidFill>
                <a:cs typeface="Arial"/>
              </a:rPr>
              <a:t> des </a:t>
            </a:r>
            <a:r>
              <a:rPr lang="en-US" sz="2400" b="1" err="1">
                <a:solidFill>
                  <a:srgbClr val="262626"/>
                </a:solidFill>
                <a:cs typeface="Arial"/>
              </a:rPr>
              <a:t>acteurs</a:t>
            </a:r>
            <a:r>
              <a:rPr lang="en-US" sz="2400" b="1" dirty="0">
                <a:solidFill>
                  <a:srgbClr val="262626"/>
                </a:solidFill>
                <a:cs typeface="Arial"/>
              </a:rPr>
              <a:t> </a:t>
            </a:r>
            <a:r>
              <a:rPr lang="en-US" sz="2400" b="1" err="1">
                <a:solidFill>
                  <a:srgbClr val="262626"/>
                </a:solidFill>
                <a:cs typeface="Arial"/>
              </a:rPr>
              <a:t>locaux</a:t>
            </a:r>
            <a:endParaRPr lang="en-US" sz="2400" b="1">
              <a:solidFill>
                <a:srgbClr val="262626"/>
              </a:solidFill>
              <a:cs typeface="Arial"/>
            </a:endParaRPr>
          </a:p>
        </p:txBody>
      </p:sp>
    </p:spTree>
    <p:extLst>
      <p:ext uri="{BB962C8B-B14F-4D97-AF65-F5344CB8AC3E}">
        <p14:creationId xmlns:p14="http://schemas.microsoft.com/office/powerpoint/2010/main" val="6215566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20ECBC3-50D6-8655-7F2F-463CD0D2DD45}"/>
              </a:ext>
            </a:extLst>
          </p:cNvPr>
          <p:cNvSpPr txBox="1"/>
          <p:nvPr/>
        </p:nvSpPr>
        <p:spPr>
          <a:xfrm>
            <a:off x="4120551" y="-5751"/>
            <a:ext cx="3965275"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6000" dirty="0"/>
              <a:t>Question 6</a:t>
            </a:r>
            <a:endParaRPr lang="fr-FR" dirty="0"/>
          </a:p>
        </p:txBody>
      </p:sp>
      <p:sp>
        <p:nvSpPr>
          <p:cNvPr id="3" name="ZoneTexte 2">
            <a:extLst>
              <a:ext uri="{FF2B5EF4-FFF2-40B4-BE49-F238E27FC236}">
                <a16:creationId xmlns:a16="http://schemas.microsoft.com/office/drawing/2014/main" id="{1818FE03-557A-5D61-C0EB-6C2016B72F12}"/>
              </a:ext>
            </a:extLst>
          </p:cNvPr>
          <p:cNvSpPr txBox="1"/>
          <p:nvPr/>
        </p:nvSpPr>
        <p:spPr>
          <a:xfrm>
            <a:off x="741873" y="1460740"/>
            <a:ext cx="1165716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800" dirty="0">
                <a:latin typeface="Calibri"/>
                <a:ea typeface="Calibri"/>
                <a:cs typeface="Calibri"/>
              </a:rPr>
              <a:t>Quels ont les bénéfices de l’</a:t>
            </a:r>
            <a:r>
              <a:rPr lang="fr-FR" sz="2800" dirty="0" err="1">
                <a:latin typeface="Calibri"/>
                <a:ea typeface="Calibri"/>
                <a:cs typeface="Calibri"/>
              </a:rPr>
              <a:t>intergénérationel</a:t>
            </a:r>
            <a:r>
              <a:rPr lang="fr-FR" sz="2800" dirty="0">
                <a:latin typeface="Calibri"/>
                <a:ea typeface="Calibri"/>
                <a:cs typeface="Calibri"/>
              </a:rPr>
              <a:t>​ chez les aînés ?</a:t>
            </a:r>
          </a:p>
        </p:txBody>
      </p:sp>
      <p:sp>
        <p:nvSpPr>
          <p:cNvPr id="4" name="ZoneTexte 3">
            <a:extLst>
              <a:ext uri="{FF2B5EF4-FFF2-40B4-BE49-F238E27FC236}">
                <a16:creationId xmlns:a16="http://schemas.microsoft.com/office/drawing/2014/main" id="{BCFA8268-3A95-7FEA-DA5C-F977D3CDB9D6}"/>
              </a:ext>
            </a:extLst>
          </p:cNvPr>
          <p:cNvSpPr txBox="1"/>
          <p:nvPr/>
        </p:nvSpPr>
        <p:spPr>
          <a:xfrm>
            <a:off x="324929" y="1978325"/>
            <a:ext cx="13066142" cy="47506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ts val="1875"/>
              </a:lnSpc>
              <a:buFont typeface=""/>
              <a:buChar char="•"/>
            </a:pPr>
            <a:r>
              <a:rPr lang="fr-FR" sz="2400" dirty="0">
                <a:solidFill>
                  <a:srgbClr val="363636"/>
                </a:solidFill>
                <a:latin typeface="Roboto"/>
                <a:cs typeface="Arial"/>
              </a:rPr>
              <a:t>une implication soutenue dans leur communauté</a:t>
            </a:r>
            <a:r>
              <a:rPr lang="fr-FR" sz="2400" dirty="0">
                <a:latin typeface="Roboto"/>
                <a:cs typeface="Arial"/>
              </a:rPr>
              <a:t>​</a:t>
            </a:r>
            <a:endParaRPr lang="fr-FR" sz="2400" dirty="0">
              <a:latin typeface="Roboto"/>
              <a:ea typeface="Roboto"/>
              <a:cs typeface="Arial"/>
            </a:endParaRPr>
          </a:p>
          <a:p>
            <a:pPr marL="285750" indent="-285750">
              <a:lnSpc>
                <a:spcPts val="1875"/>
              </a:lnSpc>
              <a:buFont typeface=""/>
              <a:buChar char="•"/>
            </a:pPr>
            <a:endParaRPr lang="fr-FR" sz="2400" dirty="0">
              <a:solidFill>
                <a:srgbClr val="000000"/>
              </a:solidFill>
              <a:latin typeface="Roboto"/>
              <a:ea typeface="Roboto"/>
              <a:cs typeface="Arial"/>
            </a:endParaRPr>
          </a:p>
          <a:p>
            <a:pPr marL="285750" indent="-285750">
              <a:lnSpc>
                <a:spcPts val="1875"/>
              </a:lnSpc>
              <a:buFont typeface=""/>
              <a:buChar char="•"/>
            </a:pPr>
            <a:r>
              <a:rPr lang="fr-FR" sz="2400" dirty="0">
                <a:solidFill>
                  <a:srgbClr val="363636"/>
                </a:solidFill>
                <a:latin typeface="Roboto"/>
                <a:cs typeface="Arial"/>
              </a:rPr>
              <a:t>une amélioration de leur qualité de vie</a:t>
            </a:r>
            <a:r>
              <a:rPr lang="fr-FR" sz="2400" dirty="0">
                <a:latin typeface="Roboto"/>
                <a:cs typeface="Arial"/>
              </a:rPr>
              <a:t>​</a:t>
            </a:r>
            <a:endParaRPr lang="fr-FR" sz="2400" dirty="0">
              <a:latin typeface="Roboto"/>
              <a:ea typeface="Roboto"/>
              <a:cs typeface="Arial"/>
            </a:endParaRPr>
          </a:p>
          <a:p>
            <a:pPr marL="285750" indent="-285750">
              <a:lnSpc>
                <a:spcPts val="1875"/>
              </a:lnSpc>
              <a:buFont typeface=""/>
              <a:buChar char="•"/>
            </a:pPr>
            <a:endParaRPr lang="fr-FR" sz="2400" dirty="0">
              <a:solidFill>
                <a:srgbClr val="000000"/>
              </a:solidFill>
              <a:latin typeface="Roboto"/>
              <a:ea typeface="Roboto"/>
              <a:cs typeface="Arial"/>
            </a:endParaRPr>
          </a:p>
          <a:p>
            <a:pPr marL="285750" indent="-285750">
              <a:lnSpc>
                <a:spcPts val="1875"/>
              </a:lnSpc>
              <a:buFont typeface=""/>
              <a:buChar char="•"/>
            </a:pPr>
            <a:r>
              <a:rPr lang="fr-FR" sz="2400" dirty="0">
                <a:solidFill>
                  <a:srgbClr val="363636"/>
                </a:solidFill>
                <a:latin typeface="Roboto"/>
                <a:cs typeface="Arial"/>
              </a:rPr>
              <a:t>une façon de briser l’isolement</a:t>
            </a:r>
            <a:r>
              <a:rPr lang="fr-FR" sz="2400" dirty="0">
                <a:latin typeface="Roboto"/>
                <a:cs typeface="Arial"/>
              </a:rPr>
              <a:t>​</a:t>
            </a:r>
            <a:endParaRPr lang="fr-FR" sz="2400" dirty="0">
              <a:latin typeface="Roboto"/>
              <a:ea typeface="Roboto"/>
              <a:cs typeface="Arial"/>
            </a:endParaRPr>
          </a:p>
          <a:p>
            <a:pPr marL="285750" indent="-285750">
              <a:lnSpc>
                <a:spcPts val="1875"/>
              </a:lnSpc>
              <a:buFont typeface=""/>
              <a:buChar char="•"/>
            </a:pPr>
            <a:endParaRPr lang="fr-FR" sz="2400" dirty="0">
              <a:solidFill>
                <a:srgbClr val="000000"/>
              </a:solidFill>
              <a:latin typeface="Roboto"/>
              <a:ea typeface="Roboto"/>
              <a:cs typeface="Arial"/>
            </a:endParaRPr>
          </a:p>
          <a:p>
            <a:pPr marL="285750" indent="-285750">
              <a:lnSpc>
                <a:spcPts val="1875"/>
              </a:lnSpc>
              <a:buFont typeface=""/>
              <a:buChar char="•"/>
            </a:pPr>
            <a:r>
              <a:rPr lang="fr-FR" sz="2400" dirty="0">
                <a:solidFill>
                  <a:srgbClr val="363636"/>
                </a:solidFill>
                <a:latin typeface="Roboto"/>
                <a:cs typeface="Arial"/>
              </a:rPr>
              <a:t>une estime de soi plus grande</a:t>
            </a:r>
            <a:r>
              <a:rPr lang="fr-FR" sz="2400" dirty="0">
                <a:latin typeface="Roboto"/>
                <a:cs typeface="Arial"/>
              </a:rPr>
              <a:t>​</a:t>
            </a:r>
            <a:endParaRPr lang="fr-FR" sz="2400" dirty="0">
              <a:latin typeface="Roboto"/>
              <a:ea typeface="Roboto"/>
              <a:cs typeface="Arial"/>
            </a:endParaRPr>
          </a:p>
          <a:p>
            <a:pPr marL="285750" indent="-285750">
              <a:lnSpc>
                <a:spcPts val="1875"/>
              </a:lnSpc>
              <a:buFont typeface=""/>
              <a:buChar char="•"/>
            </a:pPr>
            <a:endParaRPr lang="fr-FR" sz="2400" dirty="0">
              <a:solidFill>
                <a:srgbClr val="000000"/>
              </a:solidFill>
              <a:latin typeface="Roboto"/>
              <a:ea typeface="Roboto"/>
              <a:cs typeface="Arial"/>
            </a:endParaRPr>
          </a:p>
          <a:p>
            <a:pPr marL="285750" indent="-285750">
              <a:lnSpc>
                <a:spcPts val="1875"/>
              </a:lnSpc>
              <a:buFont typeface=""/>
              <a:buChar char="•"/>
            </a:pPr>
            <a:r>
              <a:rPr lang="fr-FR" sz="2400" dirty="0">
                <a:solidFill>
                  <a:srgbClr val="363636"/>
                </a:solidFill>
                <a:latin typeface="Roboto"/>
                <a:cs typeface="Arial"/>
              </a:rPr>
              <a:t>un apprentissage continu</a:t>
            </a:r>
            <a:r>
              <a:rPr lang="fr-FR" sz="2400" dirty="0">
                <a:latin typeface="Roboto"/>
                <a:cs typeface="Arial"/>
              </a:rPr>
              <a:t>​</a:t>
            </a:r>
            <a:endParaRPr lang="fr-FR" sz="2400" dirty="0">
              <a:latin typeface="Roboto"/>
              <a:ea typeface="Roboto"/>
              <a:cs typeface="Arial"/>
            </a:endParaRPr>
          </a:p>
          <a:p>
            <a:pPr marL="285750" indent="-285750">
              <a:lnSpc>
                <a:spcPts val="1875"/>
              </a:lnSpc>
              <a:buFont typeface=""/>
              <a:buChar char="•"/>
            </a:pPr>
            <a:endParaRPr lang="fr-FR" sz="2400" dirty="0">
              <a:solidFill>
                <a:srgbClr val="000000"/>
              </a:solidFill>
              <a:latin typeface="Roboto"/>
              <a:ea typeface="Roboto"/>
              <a:cs typeface="Arial"/>
            </a:endParaRPr>
          </a:p>
          <a:p>
            <a:pPr marL="285750" indent="-285750">
              <a:lnSpc>
                <a:spcPts val="1875"/>
              </a:lnSpc>
              <a:buFont typeface=""/>
              <a:buChar char="•"/>
            </a:pPr>
            <a:r>
              <a:rPr lang="fr-FR" sz="2400" dirty="0">
                <a:solidFill>
                  <a:srgbClr val="363636"/>
                </a:solidFill>
                <a:latin typeface="Roboto"/>
                <a:cs typeface="Arial"/>
              </a:rPr>
              <a:t>un sentiment d’appartenance et d’utilité face à sa communauté</a:t>
            </a:r>
            <a:r>
              <a:rPr lang="fr-FR" sz="2400" dirty="0">
                <a:latin typeface="Roboto"/>
                <a:cs typeface="Arial"/>
              </a:rPr>
              <a:t>​</a:t>
            </a:r>
            <a:endParaRPr lang="fr-FR" sz="2400" dirty="0">
              <a:latin typeface="Roboto"/>
              <a:ea typeface="Roboto"/>
              <a:cs typeface="Arial"/>
            </a:endParaRPr>
          </a:p>
          <a:p>
            <a:pPr marL="285750" indent="-285750">
              <a:lnSpc>
                <a:spcPts val="1875"/>
              </a:lnSpc>
              <a:buFont typeface=""/>
              <a:buChar char="•"/>
            </a:pPr>
            <a:endParaRPr lang="fr-FR" sz="2400" dirty="0">
              <a:latin typeface="Roboto"/>
              <a:ea typeface="Roboto"/>
              <a:cs typeface="Arial"/>
            </a:endParaRPr>
          </a:p>
          <a:p>
            <a:pPr marL="285750" indent="-285750">
              <a:lnSpc>
                <a:spcPts val="1875"/>
              </a:lnSpc>
              <a:buFont typeface=""/>
              <a:buChar char="•"/>
            </a:pPr>
            <a:r>
              <a:rPr lang="fr-FR" sz="2400" dirty="0">
                <a:solidFill>
                  <a:srgbClr val="363636"/>
                </a:solidFill>
                <a:latin typeface="Roboto"/>
                <a:cs typeface="Arial"/>
              </a:rPr>
              <a:t>une occasion de faire des rencontres</a:t>
            </a:r>
            <a:r>
              <a:rPr lang="fr-FR" sz="2400" dirty="0">
                <a:latin typeface="Roboto"/>
                <a:cs typeface="Arial"/>
              </a:rPr>
              <a:t>​</a:t>
            </a:r>
            <a:endParaRPr lang="fr-FR" sz="2400" dirty="0">
              <a:latin typeface="Roboto"/>
              <a:ea typeface="Roboto"/>
              <a:cs typeface="Arial"/>
            </a:endParaRPr>
          </a:p>
          <a:p>
            <a:pPr marL="285750" indent="-285750">
              <a:lnSpc>
                <a:spcPts val="1875"/>
              </a:lnSpc>
              <a:buFont typeface=""/>
              <a:buChar char="•"/>
            </a:pPr>
            <a:endParaRPr lang="fr-FR" sz="2400" dirty="0">
              <a:solidFill>
                <a:srgbClr val="000000"/>
              </a:solidFill>
              <a:latin typeface="Roboto"/>
              <a:ea typeface="Roboto"/>
              <a:cs typeface="Arial"/>
            </a:endParaRPr>
          </a:p>
          <a:p>
            <a:pPr marL="285750" indent="-285750">
              <a:lnSpc>
                <a:spcPts val="1875"/>
              </a:lnSpc>
              <a:buFont typeface=""/>
              <a:buChar char="•"/>
            </a:pPr>
            <a:r>
              <a:rPr lang="fr-FR" sz="2400" dirty="0">
                <a:solidFill>
                  <a:srgbClr val="363636"/>
                </a:solidFill>
                <a:latin typeface="Roboto"/>
                <a:cs typeface="Arial"/>
              </a:rPr>
              <a:t>une occasion de redonner à sa communauté</a:t>
            </a:r>
            <a:r>
              <a:rPr lang="fr-FR" sz="2400" dirty="0">
                <a:latin typeface="Roboto"/>
                <a:cs typeface="Arial"/>
              </a:rPr>
              <a:t>​</a:t>
            </a:r>
            <a:endParaRPr lang="fr-FR" sz="2400" dirty="0">
              <a:latin typeface="Roboto"/>
              <a:ea typeface="Roboto"/>
              <a:cs typeface="Arial"/>
            </a:endParaRPr>
          </a:p>
          <a:p>
            <a:pPr marL="285750" indent="-285750">
              <a:lnSpc>
                <a:spcPts val="1875"/>
              </a:lnSpc>
              <a:buFont typeface=""/>
              <a:buChar char="•"/>
            </a:pPr>
            <a:endParaRPr lang="fr-FR" sz="2400" dirty="0">
              <a:solidFill>
                <a:srgbClr val="000000"/>
              </a:solidFill>
              <a:latin typeface="Roboto"/>
              <a:ea typeface="Roboto"/>
              <a:cs typeface="Arial"/>
            </a:endParaRPr>
          </a:p>
          <a:p>
            <a:pPr marL="285750" indent="-285750">
              <a:lnSpc>
                <a:spcPts val="1875"/>
              </a:lnSpc>
              <a:buFont typeface=""/>
              <a:buChar char="•"/>
            </a:pPr>
            <a:r>
              <a:rPr lang="fr-FR" sz="2400" dirty="0">
                <a:solidFill>
                  <a:srgbClr val="363636"/>
                </a:solidFill>
                <a:latin typeface="Roboto"/>
                <a:cs typeface="Arial"/>
              </a:rPr>
              <a:t>une occasion de partager son expérience de vie et son savoir</a:t>
            </a:r>
            <a:r>
              <a:rPr lang="fr-FR" sz="2400" dirty="0">
                <a:latin typeface="Roboto"/>
                <a:cs typeface="Arial"/>
              </a:rPr>
              <a:t>​</a:t>
            </a:r>
            <a:endParaRPr lang="fr-FR" sz="2400" dirty="0">
              <a:latin typeface="Roboto"/>
              <a:ea typeface="Roboto"/>
              <a:cs typeface="Arial"/>
            </a:endParaRPr>
          </a:p>
          <a:p>
            <a:pPr marL="285750" indent="-285750">
              <a:lnSpc>
                <a:spcPts val="1875"/>
              </a:lnSpc>
              <a:buFont typeface=""/>
              <a:buChar char="•"/>
            </a:pPr>
            <a:endParaRPr lang="fr-FR" sz="2400" dirty="0">
              <a:solidFill>
                <a:srgbClr val="000000"/>
              </a:solidFill>
              <a:latin typeface="Roboto"/>
              <a:ea typeface="Roboto"/>
              <a:cs typeface="Arial"/>
            </a:endParaRPr>
          </a:p>
          <a:p>
            <a:pPr marL="285750" indent="-285750">
              <a:lnSpc>
                <a:spcPts val="1875"/>
              </a:lnSpc>
              <a:buFont typeface=""/>
              <a:buChar char="•"/>
            </a:pPr>
            <a:r>
              <a:rPr lang="fr-FR" sz="2400" dirty="0">
                <a:solidFill>
                  <a:srgbClr val="363636"/>
                </a:solidFill>
                <a:latin typeface="Roboto"/>
                <a:cs typeface="Arial"/>
              </a:rPr>
              <a:t>une occasion de mieux connaître les jeunes d’aujourd’hui.</a:t>
            </a:r>
            <a:endParaRPr lang="fr-FR" sz="2400" dirty="0">
              <a:solidFill>
                <a:srgbClr val="363636"/>
              </a:solidFill>
              <a:latin typeface="Roboto"/>
              <a:ea typeface="Roboto"/>
              <a:cs typeface="Arial"/>
            </a:endParaRPr>
          </a:p>
        </p:txBody>
      </p:sp>
    </p:spTree>
    <p:extLst>
      <p:ext uri="{BB962C8B-B14F-4D97-AF65-F5344CB8AC3E}">
        <p14:creationId xmlns:p14="http://schemas.microsoft.com/office/powerpoint/2010/main" val="39705124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DA76F77E-BC41-5D1A-378B-DF55C2AE8A24}"/>
              </a:ext>
            </a:extLst>
          </p:cNvPr>
          <p:cNvSpPr txBox="1"/>
          <p:nvPr/>
        </p:nvSpPr>
        <p:spPr>
          <a:xfrm>
            <a:off x="4106174" y="-5751"/>
            <a:ext cx="3994030"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6000" dirty="0"/>
              <a:t>Question 7</a:t>
            </a:r>
            <a:endParaRPr lang="fr-FR" dirty="0"/>
          </a:p>
        </p:txBody>
      </p:sp>
      <p:pic>
        <p:nvPicPr>
          <p:cNvPr id="3" name="Image 2" descr="Testez-vous sur ce quiz : Vrai ou faux ? (trop facile) - Babelio">
            <a:extLst>
              <a:ext uri="{FF2B5EF4-FFF2-40B4-BE49-F238E27FC236}">
                <a16:creationId xmlns:a16="http://schemas.microsoft.com/office/drawing/2014/main" id="{C403EF12-763A-B06D-9D73-11C5976ADD58}"/>
              </a:ext>
            </a:extLst>
          </p:cNvPr>
          <p:cNvPicPr>
            <a:picLocks noChangeAspect="1"/>
          </p:cNvPicPr>
          <p:nvPr/>
        </p:nvPicPr>
        <p:blipFill>
          <a:blip r:embed="rId2"/>
          <a:stretch>
            <a:fillRect/>
          </a:stretch>
        </p:blipFill>
        <p:spPr>
          <a:xfrm>
            <a:off x="-5751" y="-199845"/>
            <a:ext cx="2743200" cy="2743200"/>
          </a:xfrm>
          <a:prstGeom prst="rect">
            <a:avLst/>
          </a:prstGeom>
        </p:spPr>
      </p:pic>
      <p:pic>
        <p:nvPicPr>
          <p:cNvPr id="5" name="Image 4" descr="Vrai PNG pour téléchargement gratuit">
            <a:extLst>
              <a:ext uri="{FF2B5EF4-FFF2-40B4-BE49-F238E27FC236}">
                <a16:creationId xmlns:a16="http://schemas.microsoft.com/office/drawing/2014/main" id="{DB3F9A42-97C9-F91F-91C6-7785DDBBBCF0}"/>
              </a:ext>
            </a:extLst>
          </p:cNvPr>
          <p:cNvPicPr>
            <a:picLocks noChangeAspect="1"/>
          </p:cNvPicPr>
          <p:nvPr/>
        </p:nvPicPr>
        <p:blipFill>
          <a:blip r:embed="rId3"/>
          <a:stretch>
            <a:fillRect/>
          </a:stretch>
        </p:blipFill>
        <p:spPr>
          <a:xfrm>
            <a:off x="9334230" y="-197689"/>
            <a:ext cx="2581275" cy="1905000"/>
          </a:xfrm>
          <a:prstGeom prst="rect">
            <a:avLst/>
          </a:prstGeom>
        </p:spPr>
      </p:pic>
      <p:pic>
        <p:nvPicPr>
          <p:cNvPr id="6" name="Image 5" descr="Faux PNG pour téléchargement gratuit">
            <a:extLst>
              <a:ext uri="{FF2B5EF4-FFF2-40B4-BE49-F238E27FC236}">
                <a16:creationId xmlns:a16="http://schemas.microsoft.com/office/drawing/2014/main" id="{E6D77BC5-3AEC-E659-C4A1-149AACDFE4CA}"/>
              </a:ext>
            </a:extLst>
          </p:cNvPr>
          <p:cNvPicPr>
            <a:picLocks noChangeAspect="1"/>
          </p:cNvPicPr>
          <p:nvPr/>
        </p:nvPicPr>
        <p:blipFill>
          <a:blip r:embed="rId4"/>
          <a:stretch>
            <a:fillRect/>
          </a:stretch>
        </p:blipFill>
        <p:spPr>
          <a:xfrm>
            <a:off x="9526437" y="1511060"/>
            <a:ext cx="1923691" cy="1909314"/>
          </a:xfrm>
          <a:prstGeom prst="rect">
            <a:avLst/>
          </a:prstGeom>
        </p:spPr>
      </p:pic>
      <p:sp>
        <p:nvSpPr>
          <p:cNvPr id="8" name="ZoneTexte 7">
            <a:extLst>
              <a:ext uri="{FF2B5EF4-FFF2-40B4-BE49-F238E27FC236}">
                <a16:creationId xmlns:a16="http://schemas.microsoft.com/office/drawing/2014/main" id="{E36F1B8B-792B-734A-E561-E132CA51CE17}"/>
              </a:ext>
            </a:extLst>
          </p:cNvPr>
          <p:cNvSpPr txBox="1"/>
          <p:nvPr/>
        </p:nvSpPr>
        <p:spPr>
          <a:xfrm>
            <a:off x="1361168" y="3430170"/>
            <a:ext cx="8824822"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800" dirty="0"/>
              <a:t>Vrai ou faux, La Croix Rouge aide les pays qui </a:t>
            </a:r>
            <a:r>
              <a:rPr lang="fr-FR" sz="2800" dirty="0" err="1"/>
              <a:t>subise</a:t>
            </a:r>
            <a:r>
              <a:rPr lang="fr-FR" sz="2800" dirty="0"/>
              <a:t> des catastrophes naturels ?</a:t>
            </a:r>
          </a:p>
        </p:txBody>
      </p:sp>
      <p:pic>
        <p:nvPicPr>
          <p:cNvPr id="9" name="Image 8" descr="Vrai PNG pour téléchargement gratuit">
            <a:extLst>
              <a:ext uri="{FF2B5EF4-FFF2-40B4-BE49-F238E27FC236}">
                <a16:creationId xmlns:a16="http://schemas.microsoft.com/office/drawing/2014/main" id="{C463BD15-53D1-8618-8A61-31B5016A5DBB}"/>
              </a:ext>
            </a:extLst>
          </p:cNvPr>
          <p:cNvPicPr>
            <a:picLocks noChangeAspect="1"/>
          </p:cNvPicPr>
          <p:nvPr/>
        </p:nvPicPr>
        <p:blipFill>
          <a:blip r:embed="rId3"/>
          <a:stretch>
            <a:fillRect/>
          </a:stretch>
        </p:blipFill>
        <p:spPr>
          <a:xfrm>
            <a:off x="2548117" y="1513217"/>
            <a:ext cx="6966369" cy="5154283"/>
          </a:xfrm>
          <a:prstGeom prst="rect">
            <a:avLst/>
          </a:prstGeom>
        </p:spPr>
      </p:pic>
    </p:spTree>
    <p:extLst>
      <p:ext uri="{BB962C8B-B14F-4D97-AF65-F5344CB8AC3E}">
        <p14:creationId xmlns:p14="http://schemas.microsoft.com/office/powerpoint/2010/main" val="331325062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D0451B8-9FD7-9AE5-7288-458B3CB04B92}"/>
              </a:ext>
            </a:extLst>
          </p:cNvPr>
          <p:cNvSpPr txBox="1"/>
          <p:nvPr/>
        </p:nvSpPr>
        <p:spPr>
          <a:xfrm>
            <a:off x="3890514" y="-5751"/>
            <a:ext cx="4425350"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6000" dirty="0"/>
              <a:t>Question 8</a:t>
            </a:r>
            <a:endParaRPr lang="fr-FR" dirty="0"/>
          </a:p>
        </p:txBody>
      </p:sp>
      <p:pic>
        <p:nvPicPr>
          <p:cNvPr id="4" name="Image 3" descr="Testez-vous sur ce quiz : Vrai ou faux ? (trop facile) - Babelio">
            <a:extLst>
              <a:ext uri="{FF2B5EF4-FFF2-40B4-BE49-F238E27FC236}">
                <a16:creationId xmlns:a16="http://schemas.microsoft.com/office/drawing/2014/main" id="{9CB71329-94A1-86DE-1E7F-2C63E2B90568}"/>
              </a:ext>
            </a:extLst>
          </p:cNvPr>
          <p:cNvPicPr>
            <a:picLocks noChangeAspect="1"/>
          </p:cNvPicPr>
          <p:nvPr/>
        </p:nvPicPr>
        <p:blipFill>
          <a:blip r:embed="rId2"/>
          <a:stretch>
            <a:fillRect/>
          </a:stretch>
        </p:blipFill>
        <p:spPr>
          <a:xfrm>
            <a:off x="-5751" y="-199845"/>
            <a:ext cx="2743200" cy="2743200"/>
          </a:xfrm>
          <a:prstGeom prst="rect">
            <a:avLst/>
          </a:prstGeom>
        </p:spPr>
      </p:pic>
      <p:pic>
        <p:nvPicPr>
          <p:cNvPr id="6" name="Image 5" descr="Vrai PNG pour téléchargement gratuit">
            <a:extLst>
              <a:ext uri="{FF2B5EF4-FFF2-40B4-BE49-F238E27FC236}">
                <a16:creationId xmlns:a16="http://schemas.microsoft.com/office/drawing/2014/main" id="{62DB5FBF-E66F-DED4-26B2-CFE65F7E8EFE}"/>
              </a:ext>
            </a:extLst>
          </p:cNvPr>
          <p:cNvPicPr>
            <a:picLocks noChangeAspect="1"/>
          </p:cNvPicPr>
          <p:nvPr/>
        </p:nvPicPr>
        <p:blipFill>
          <a:blip r:embed="rId3"/>
          <a:stretch>
            <a:fillRect/>
          </a:stretch>
        </p:blipFill>
        <p:spPr>
          <a:xfrm>
            <a:off x="9334230" y="-197689"/>
            <a:ext cx="2581275" cy="1905000"/>
          </a:xfrm>
          <a:prstGeom prst="rect">
            <a:avLst/>
          </a:prstGeom>
        </p:spPr>
      </p:pic>
      <p:pic>
        <p:nvPicPr>
          <p:cNvPr id="8" name="Image 7" descr="Faux PNG pour téléchargement gratuit">
            <a:extLst>
              <a:ext uri="{FF2B5EF4-FFF2-40B4-BE49-F238E27FC236}">
                <a16:creationId xmlns:a16="http://schemas.microsoft.com/office/drawing/2014/main" id="{13D197C9-C8CD-C114-E2F8-9B2C29D09E38}"/>
              </a:ext>
            </a:extLst>
          </p:cNvPr>
          <p:cNvPicPr>
            <a:picLocks noChangeAspect="1"/>
          </p:cNvPicPr>
          <p:nvPr/>
        </p:nvPicPr>
        <p:blipFill>
          <a:blip r:embed="rId4"/>
          <a:stretch>
            <a:fillRect/>
          </a:stretch>
        </p:blipFill>
        <p:spPr>
          <a:xfrm>
            <a:off x="9526437" y="1511060"/>
            <a:ext cx="1923691" cy="1909314"/>
          </a:xfrm>
          <a:prstGeom prst="rect">
            <a:avLst/>
          </a:prstGeom>
        </p:spPr>
      </p:pic>
      <p:sp>
        <p:nvSpPr>
          <p:cNvPr id="9" name="ZoneTexte 8">
            <a:extLst>
              <a:ext uri="{FF2B5EF4-FFF2-40B4-BE49-F238E27FC236}">
                <a16:creationId xmlns:a16="http://schemas.microsoft.com/office/drawing/2014/main" id="{AEF5DA63-82EE-6222-D304-732590090C29}"/>
              </a:ext>
            </a:extLst>
          </p:cNvPr>
          <p:cNvSpPr txBox="1"/>
          <p:nvPr/>
        </p:nvSpPr>
        <p:spPr>
          <a:xfrm>
            <a:off x="1245079" y="3416061"/>
            <a:ext cx="971621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800" dirty="0"/>
              <a:t>Vrai ou faux, plus de 50% ne souffre pas d'isolement social ?</a:t>
            </a:r>
            <a:endParaRPr lang="fr-FR" dirty="0"/>
          </a:p>
        </p:txBody>
      </p:sp>
      <p:pic>
        <p:nvPicPr>
          <p:cNvPr id="10" name="Image 9" descr="Faux PNG pour téléchargement gratuit">
            <a:extLst>
              <a:ext uri="{FF2B5EF4-FFF2-40B4-BE49-F238E27FC236}">
                <a16:creationId xmlns:a16="http://schemas.microsoft.com/office/drawing/2014/main" id="{A4A56BB9-51DE-164A-040A-FD70E8BC90BC}"/>
              </a:ext>
            </a:extLst>
          </p:cNvPr>
          <p:cNvPicPr>
            <a:picLocks noChangeAspect="1"/>
          </p:cNvPicPr>
          <p:nvPr/>
        </p:nvPicPr>
        <p:blipFill>
          <a:blip r:embed="rId4"/>
          <a:stretch>
            <a:fillRect/>
          </a:stretch>
        </p:blipFill>
        <p:spPr>
          <a:xfrm>
            <a:off x="2725946" y="634041"/>
            <a:ext cx="6265653" cy="6222521"/>
          </a:xfrm>
          <a:prstGeom prst="rect">
            <a:avLst/>
          </a:prstGeom>
        </p:spPr>
      </p:pic>
    </p:spTree>
    <p:extLst>
      <p:ext uri="{BB962C8B-B14F-4D97-AF65-F5344CB8AC3E}">
        <p14:creationId xmlns:p14="http://schemas.microsoft.com/office/powerpoint/2010/main" val="1619967522"/>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ppt_y</p:attrName>
                                        </p:attrNameLst>
                                      </p:cBhvr>
                                      <p:tavLst>
                                        <p:tav tm="0">
                                          <p:val>
                                            <p:strVal val="#ppt_y+#ppt_h*1.125000"/>
                                          </p:val>
                                        </p:tav>
                                        <p:tav tm="100000">
                                          <p:val>
                                            <p:strVal val="#ppt_y"/>
                                          </p:val>
                                        </p:tav>
                                      </p:tavLst>
                                    </p:anim>
                                    <p:animEffect transition="in" filter="wipe(up)">
                                      <p:cBhvr>
                                        <p:cTn id="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4831E025-1D31-788C-4577-FA85D92C7525}"/>
              </a:ext>
            </a:extLst>
          </p:cNvPr>
          <p:cNvSpPr txBox="1"/>
          <p:nvPr/>
        </p:nvSpPr>
        <p:spPr>
          <a:xfrm>
            <a:off x="4134929" y="-5751"/>
            <a:ext cx="3936520"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6000" dirty="0"/>
              <a:t>Question 9</a:t>
            </a:r>
            <a:endParaRPr lang="fr-FR" dirty="0"/>
          </a:p>
        </p:txBody>
      </p:sp>
      <p:pic>
        <p:nvPicPr>
          <p:cNvPr id="4" name="Image 3" descr="Testez-vous sur ce quiz : Vrai ou faux ? (trop facile) - Babelio">
            <a:extLst>
              <a:ext uri="{FF2B5EF4-FFF2-40B4-BE49-F238E27FC236}">
                <a16:creationId xmlns:a16="http://schemas.microsoft.com/office/drawing/2014/main" id="{0538FCFD-CD60-5E8D-C208-866835F8772F}"/>
              </a:ext>
            </a:extLst>
          </p:cNvPr>
          <p:cNvPicPr>
            <a:picLocks noChangeAspect="1"/>
          </p:cNvPicPr>
          <p:nvPr/>
        </p:nvPicPr>
        <p:blipFill>
          <a:blip r:embed="rId2"/>
          <a:stretch>
            <a:fillRect/>
          </a:stretch>
        </p:blipFill>
        <p:spPr>
          <a:xfrm>
            <a:off x="-5751" y="-199845"/>
            <a:ext cx="2743200" cy="2743200"/>
          </a:xfrm>
          <a:prstGeom prst="rect">
            <a:avLst/>
          </a:prstGeom>
        </p:spPr>
      </p:pic>
      <p:pic>
        <p:nvPicPr>
          <p:cNvPr id="6" name="Image 5" descr="Vrai PNG pour téléchargement gratuit">
            <a:extLst>
              <a:ext uri="{FF2B5EF4-FFF2-40B4-BE49-F238E27FC236}">
                <a16:creationId xmlns:a16="http://schemas.microsoft.com/office/drawing/2014/main" id="{C927027B-473E-237B-9A62-6E343587D3BA}"/>
              </a:ext>
            </a:extLst>
          </p:cNvPr>
          <p:cNvPicPr>
            <a:picLocks noChangeAspect="1"/>
          </p:cNvPicPr>
          <p:nvPr/>
        </p:nvPicPr>
        <p:blipFill>
          <a:blip r:embed="rId3"/>
          <a:stretch>
            <a:fillRect/>
          </a:stretch>
        </p:blipFill>
        <p:spPr>
          <a:xfrm>
            <a:off x="9334230" y="-197689"/>
            <a:ext cx="2581275" cy="1905000"/>
          </a:xfrm>
          <a:prstGeom prst="rect">
            <a:avLst/>
          </a:prstGeom>
        </p:spPr>
      </p:pic>
      <p:pic>
        <p:nvPicPr>
          <p:cNvPr id="8" name="Image 7" descr="Faux PNG pour téléchargement gratuit">
            <a:extLst>
              <a:ext uri="{FF2B5EF4-FFF2-40B4-BE49-F238E27FC236}">
                <a16:creationId xmlns:a16="http://schemas.microsoft.com/office/drawing/2014/main" id="{DEE1AC63-403F-9A23-B5BF-C1D5AD9F2C4E}"/>
              </a:ext>
            </a:extLst>
          </p:cNvPr>
          <p:cNvPicPr>
            <a:picLocks noChangeAspect="1"/>
          </p:cNvPicPr>
          <p:nvPr/>
        </p:nvPicPr>
        <p:blipFill>
          <a:blip r:embed="rId4"/>
          <a:stretch>
            <a:fillRect/>
          </a:stretch>
        </p:blipFill>
        <p:spPr>
          <a:xfrm>
            <a:off x="9526437" y="1511060"/>
            <a:ext cx="1923691" cy="1909314"/>
          </a:xfrm>
          <a:prstGeom prst="rect">
            <a:avLst/>
          </a:prstGeom>
        </p:spPr>
      </p:pic>
      <p:sp>
        <p:nvSpPr>
          <p:cNvPr id="9" name="ZoneTexte 8">
            <a:extLst>
              <a:ext uri="{FF2B5EF4-FFF2-40B4-BE49-F238E27FC236}">
                <a16:creationId xmlns:a16="http://schemas.microsoft.com/office/drawing/2014/main" id="{BE6C46E0-B692-357F-496A-F532DDBFD836}"/>
              </a:ext>
            </a:extLst>
          </p:cNvPr>
          <p:cNvSpPr txBox="1"/>
          <p:nvPr/>
        </p:nvSpPr>
        <p:spPr>
          <a:xfrm>
            <a:off x="727495" y="3574211"/>
            <a:ext cx="1075138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800" dirty="0"/>
              <a:t>Vrai ou faux, 33% des seniors (65 ans et plus) souffre de solitude ?</a:t>
            </a:r>
            <a:endParaRPr lang="fr-FR" dirty="0"/>
          </a:p>
        </p:txBody>
      </p:sp>
      <p:pic>
        <p:nvPicPr>
          <p:cNvPr id="10" name="Image 9" descr="Vrai PNG pour téléchargement gratuit">
            <a:extLst>
              <a:ext uri="{FF2B5EF4-FFF2-40B4-BE49-F238E27FC236}">
                <a16:creationId xmlns:a16="http://schemas.microsoft.com/office/drawing/2014/main" id="{EA600BB2-44F2-E1A8-F4F4-D4C6722B2F5A}"/>
              </a:ext>
            </a:extLst>
          </p:cNvPr>
          <p:cNvPicPr>
            <a:picLocks noChangeAspect="1"/>
          </p:cNvPicPr>
          <p:nvPr/>
        </p:nvPicPr>
        <p:blipFill>
          <a:blip r:embed="rId3"/>
          <a:stretch>
            <a:fillRect/>
          </a:stretch>
        </p:blipFill>
        <p:spPr>
          <a:xfrm>
            <a:off x="1182267" y="-197688"/>
            <a:ext cx="10733237" cy="7929113"/>
          </a:xfrm>
          <a:prstGeom prst="rect">
            <a:avLst/>
          </a:prstGeom>
        </p:spPr>
      </p:pic>
    </p:spTree>
    <p:extLst>
      <p:ext uri="{BB962C8B-B14F-4D97-AF65-F5344CB8AC3E}">
        <p14:creationId xmlns:p14="http://schemas.microsoft.com/office/powerpoint/2010/main" val="8966279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01CE8897-2708-60CE-E566-D3F74C1F83BE}"/>
              </a:ext>
            </a:extLst>
          </p:cNvPr>
          <p:cNvSpPr txBox="1"/>
          <p:nvPr/>
        </p:nvSpPr>
        <p:spPr>
          <a:xfrm>
            <a:off x="3962400" y="-5751"/>
            <a:ext cx="4281577"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6000" dirty="0"/>
              <a:t>Question 10</a:t>
            </a:r>
            <a:endParaRPr lang="fr-FR" dirty="0"/>
          </a:p>
        </p:txBody>
      </p:sp>
      <p:pic>
        <p:nvPicPr>
          <p:cNvPr id="3" name="Image 2" descr="Testez-vous sur ce quiz : Vrai ou faux ? (trop facile) - Babelio">
            <a:extLst>
              <a:ext uri="{FF2B5EF4-FFF2-40B4-BE49-F238E27FC236}">
                <a16:creationId xmlns:a16="http://schemas.microsoft.com/office/drawing/2014/main" id="{85976EE4-3CCB-6F12-1ACA-9D35DE5E0DC6}"/>
              </a:ext>
            </a:extLst>
          </p:cNvPr>
          <p:cNvPicPr>
            <a:picLocks noChangeAspect="1"/>
          </p:cNvPicPr>
          <p:nvPr/>
        </p:nvPicPr>
        <p:blipFill>
          <a:blip r:embed="rId2"/>
          <a:stretch>
            <a:fillRect/>
          </a:stretch>
        </p:blipFill>
        <p:spPr>
          <a:xfrm>
            <a:off x="195892" y="-12580"/>
            <a:ext cx="2857500" cy="2857500"/>
          </a:xfrm>
          <a:prstGeom prst="rect">
            <a:avLst/>
          </a:prstGeom>
        </p:spPr>
      </p:pic>
      <p:pic>
        <p:nvPicPr>
          <p:cNvPr id="5" name="Image 4" descr="Vrai PNG pour téléchargement gratuit">
            <a:extLst>
              <a:ext uri="{FF2B5EF4-FFF2-40B4-BE49-F238E27FC236}">
                <a16:creationId xmlns:a16="http://schemas.microsoft.com/office/drawing/2014/main" id="{71C2CCB5-FD1D-EEC0-3302-0354F7C58610}"/>
              </a:ext>
            </a:extLst>
          </p:cNvPr>
          <p:cNvPicPr>
            <a:picLocks noChangeAspect="1"/>
          </p:cNvPicPr>
          <p:nvPr/>
        </p:nvPicPr>
        <p:blipFill>
          <a:blip r:embed="rId3"/>
          <a:stretch>
            <a:fillRect/>
          </a:stretch>
        </p:blipFill>
        <p:spPr>
          <a:xfrm>
            <a:off x="9334230" y="-197689"/>
            <a:ext cx="2581275" cy="1905000"/>
          </a:xfrm>
          <a:prstGeom prst="rect">
            <a:avLst/>
          </a:prstGeom>
        </p:spPr>
      </p:pic>
      <p:pic>
        <p:nvPicPr>
          <p:cNvPr id="7" name="Image 6" descr="Faux PNG pour téléchargement gratuit">
            <a:extLst>
              <a:ext uri="{FF2B5EF4-FFF2-40B4-BE49-F238E27FC236}">
                <a16:creationId xmlns:a16="http://schemas.microsoft.com/office/drawing/2014/main" id="{12C05EE3-6186-0C49-55FE-D9C99C9AC789}"/>
              </a:ext>
            </a:extLst>
          </p:cNvPr>
          <p:cNvPicPr>
            <a:picLocks noChangeAspect="1"/>
          </p:cNvPicPr>
          <p:nvPr/>
        </p:nvPicPr>
        <p:blipFill>
          <a:blip r:embed="rId4"/>
          <a:stretch>
            <a:fillRect/>
          </a:stretch>
        </p:blipFill>
        <p:spPr>
          <a:xfrm>
            <a:off x="9526437" y="1511060"/>
            <a:ext cx="1923691" cy="1909314"/>
          </a:xfrm>
          <a:prstGeom prst="rect">
            <a:avLst/>
          </a:prstGeom>
        </p:spPr>
      </p:pic>
      <p:sp>
        <p:nvSpPr>
          <p:cNvPr id="8" name="ZoneTexte 7">
            <a:extLst>
              <a:ext uri="{FF2B5EF4-FFF2-40B4-BE49-F238E27FC236}">
                <a16:creationId xmlns:a16="http://schemas.microsoft.com/office/drawing/2014/main" id="{3078F472-91D1-7453-8AB1-7B22340DDBF0}"/>
              </a:ext>
            </a:extLst>
          </p:cNvPr>
          <p:cNvSpPr txBox="1"/>
          <p:nvPr/>
        </p:nvSpPr>
        <p:spPr>
          <a:xfrm>
            <a:off x="540589" y="3430438"/>
            <a:ext cx="1112519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800" dirty="0"/>
              <a:t>Vrai ou faux, 75% des jeunes (16 à 25 ans) souffre de solitude ?</a:t>
            </a:r>
            <a:endParaRPr lang="fr-FR" dirty="0"/>
          </a:p>
        </p:txBody>
      </p:sp>
      <p:pic>
        <p:nvPicPr>
          <p:cNvPr id="10" name="Image 9" descr="Faux PNG pour téléchargement gratuit">
            <a:extLst>
              <a:ext uri="{FF2B5EF4-FFF2-40B4-BE49-F238E27FC236}">
                <a16:creationId xmlns:a16="http://schemas.microsoft.com/office/drawing/2014/main" id="{8456FE6B-6271-8DEE-BF04-4BCB26CF0918}"/>
              </a:ext>
            </a:extLst>
          </p:cNvPr>
          <p:cNvPicPr>
            <a:picLocks noChangeAspect="1"/>
          </p:cNvPicPr>
          <p:nvPr/>
        </p:nvPicPr>
        <p:blipFill>
          <a:blip r:embed="rId4"/>
          <a:stretch>
            <a:fillRect/>
          </a:stretch>
        </p:blipFill>
        <p:spPr>
          <a:xfrm>
            <a:off x="2677065" y="326366"/>
            <a:ext cx="6840746" cy="6711351"/>
          </a:xfrm>
          <a:prstGeom prst="rect">
            <a:avLst/>
          </a:prstGeom>
        </p:spPr>
      </p:pic>
    </p:spTree>
    <p:extLst>
      <p:ext uri="{BB962C8B-B14F-4D97-AF65-F5344CB8AC3E}">
        <p14:creationId xmlns:p14="http://schemas.microsoft.com/office/powerpoint/2010/main" val="156581267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 1" descr="merci de nous avoir écouté - Happy Minion Meme Generator">
            <a:extLst>
              <a:ext uri="{FF2B5EF4-FFF2-40B4-BE49-F238E27FC236}">
                <a16:creationId xmlns:a16="http://schemas.microsoft.com/office/drawing/2014/main" id="{DCF9CF61-BABF-2A36-A802-C0523D7B2134}"/>
              </a:ext>
            </a:extLst>
          </p:cNvPr>
          <p:cNvPicPr>
            <a:picLocks noChangeAspect="1"/>
          </p:cNvPicPr>
          <p:nvPr/>
        </p:nvPicPr>
        <p:blipFill>
          <a:blip r:embed="rId2"/>
          <a:stretch>
            <a:fillRect/>
          </a:stretch>
        </p:blipFill>
        <p:spPr>
          <a:xfrm>
            <a:off x="1922917" y="643467"/>
            <a:ext cx="8346166" cy="5571066"/>
          </a:xfrm>
          <a:prstGeom prst="rect">
            <a:avLst/>
          </a:prstGeom>
        </p:spPr>
      </p:pic>
    </p:spTree>
    <p:extLst>
      <p:ext uri="{BB962C8B-B14F-4D97-AF65-F5344CB8AC3E}">
        <p14:creationId xmlns:p14="http://schemas.microsoft.com/office/powerpoint/2010/main" val="8401153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163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Média en ligne 2" title="Entraide et Solidarité - Association">
            <a:hlinkClick r:id="" action="ppaction://media"/>
            <a:extLst>
              <a:ext uri="{FF2B5EF4-FFF2-40B4-BE49-F238E27FC236}">
                <a16:creationId xmlns:a16="http://schemas.microsoft.com/office/drawing/2014/main" id="{E13AA9CE-92E0-4D77-A4D7-F02762E0C36B}"/>
              </a:ext>
            </a:extLst>
          </p:cNvPr>
          <p:cNvPicPr>
            <a:picLocks noRot="1" noChangeAspect="1"/>
          </p:cNvPicPr>
          <p:nvPr>
            <a:videoFile r:link="rId1"/>
          </p:nvPr>
        </p:nvPicPr>
        <p:blipFill>
          <a:blip r:embed="rId3"/>
          <a:stretch>
            <a:fillRect/>
          </a:stretch>
        </p:blipFill>
        <p:spPr>
          <a:xfrm>
            <a:off x="469768" y="-3514"/>
            <a:ext cx="11396237" cy="6865027"/>
          </a:xfrm>
          <a:prstGeom prst="rect">
            <a:avLst/>
          </a:prstGeom>
        </p:spPr>
      </p:pic>
    </p:spTree>
    <p:extLst>
      <p:ext uri="{BB962C8B-B14F-4D97-AF65-F5344CB8AC3E}">
        <p14:creationId xmlns:p14="http://schemas.microsoft.com/office/powerpoint/2010/main" val="474538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ZoneTexte 1">
            <a:extLst>
              <a:ext uri="{FF2B5EF4-FFF2-40B4-BE49-F238E27FC236}">
                <a16:creationId xmlns:a16="http://schemas.microsoft.com/office/drawing/2014/main" id="{CC841AA0-8EDC-162D-7B3B-A855F9829026}"/>
              </a:ext>
            </a:extLst>
          </p:cNvPr>
          <p:cNvSpPr txBox="1"/>
          <p:nvPr/>
        </p:nvSpPr>
        <p:spPr>
          <a:xfrm>
            <a:off x="630936" y="640080"/>
            <a:ext cx="4818888" cy="1481328"/>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ct val="0"/>
              </a:spcBef>
              <a:spcAft>
                <a:spcPts val="600"/>
              </a:spcAft>
            </a:pPr>
            <a:r>
              <a:rPr lang="en-US" sz="5000" kern="1200">
                <a:solidFill>
                  <a:schemeClr val="tx1"/>
                </a:solidFill>
                <a:latin typeface="+mj-lt"/>
                <a:ea typeface="+mj-ea"/>
                <a:cs typeface="+mj-cs"/>
              </a:rPr>
              <a:t>Qu'est-ce que l'entraide ?</a:t>
            </a:r>
          </a:p>
        </p:txBody>
      </p:sp>
      <p:sp>
        <p:nvSpPr>
          <p:cNvPr id="28"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oneTexte 2">
            <a:extLst>
              <a:ext uri="{FF2B5EF4-FFF2-40B4-BE49-F238E27FC236}">
                <a16:creationId xmlns:a16="http://schemas.microsoft.com/office/drawing/2014/main" id="{37D57904-4397-9AEF-9B22-08032DB0B156}"/>
              </a:ext>
            </a:extLst>
          </p:cNvPr>
          <p:cNvSpPr txBox="1"/>
          <p:nvPr/>
        </p:nvSpPr>
        <p:spPr>
          <a:xfrm>
            <a:off x="630936" y="2660904"/>
            <a:ext cx="4818888" cy="3547872"/>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2200"/>
              <a:t>L'entraide est l'action de s'entraider, d'agir en commun, c'est-à-dire l'aide que l'on se porte mutuellement, de manière </a:t>
            </a:r>
            <a:r>
              <a:rPr lang="en-US" sz="2200">
                <a:hlinkClick r:id="rId2">
                  <a:extLst>
                    <a:ext uri="{A12FA001-AC4F-418D-AE19-62706E023703}">
                      <ahyp:hlinkClr xmlns:ahyp="http://schemas.microsoft.com/office/drawing/2018/hyperlinkcolor" val="tx"/>
                    </a:ext>
                  </a:extLst>
                </a:hlinkClick>
              </a:rPr>
              <a:t>réciproque</a:t>
            </a:r>
            <a:r>
              <a:rPr lang="en-US" sz="2200"/>
              <a:t>. </a:t>
            </a:r>
          </a:p>
          <a:p>
            <a:pPr indent="-228600">
              <a:lnSpc>
                <a:spcPct val="90000"/>
              </a:lnSpc>
              <a:spcAft>
                <a:spcPts val="600"/>
              </a:spcAft>
              <a:buFont typeface="Arial" panose="020B0604020202020204" pitchFamily="34" charset="0"/>
              <a:buChar char="•"/>
            </a:pPr>
            <a:r>
              <a:rPr lang="en-US" sz="2200"/>
              <a:t>Elle prend la forme d'une aide spontanée et </a:t>
            </a:r>
            <a:r>
              <a:rPr lang="en-US" sz="2200">
                <a:hlinkClick r:id="rId3">
                  <a:extLst>
                    <a:ext uri="{A12FA001-AC4F-418D-AE19-62706E023703}">
                      <ahyp:hlinkClr xmlns:ahyp="http://schemas.microsoft.com/office/drawing/2018/hyperlinkcolor" val="tx"/>
                    </a:ext>
                  </a:extLst>
                </a:hlinkClick>
              </a:rPr>
              <a:t>gratuite</a:t>
            </a:r>
            <a:r>
              <a:rPr lang="en-US" sz="2200"/>
              <a:t> entre des personnes pour tenter de surmonter les difficultés auxquelles elles sont confrontées.</a:t>
            </a:r>
          </a:p>
        </p:txBody>
      </p:sp>
      <p:pic>
        <p:nvPicPr>
          <p:cNvPr id="4" name="Image 3" descr="Image">
            <a:extLst>
              <a:ext uri="{FF2B5EF4-FFF2-40B4-BE49-F238E27FC236}">
                <a16:creationId xmlns:a16="http://schemas.microsoft.com/office/drawing/2014/main" id="{BCA36189-0926-7485-29CC-17093164EC86}"/>
              </a:ext>
            </a:extLst>
          </p:cNvPr>
          <p:cNvPicPr>
            <a:picLocks noChangeAspect="1"/>
          </p:cNvPicPr>
          <p:nvPr/>
        </p:nvPicPr>
        <p:blipFill>
          <a:blip r:embed="rId4"/>
          <a:stretch>
            <a:fillRect/>
          </a:stretch>
        </p:blipFill>
        <p:spPr>
          <a:xfrm>
            <a:off x="6099048" y="1559304"/>
            <a:ext cx="5458968" cy="3739392"/>
          </a:xfrm>
          <a:prstGeom prst="rect">
            <a:avLst/>
          </a:prstGeom>
        </p:spPr>
      </p:pic>
    </p:spTree>
    <p:extLst>
      <p:ext uri="{BB962C8B-B14F-4D97-AF65-F5344CB8AC3E}">
        <p14:creationId xmlns:p14="http://schemas.microsoft.com/office/powerpoint/2010/main" val="3776458682"/>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 2" descr="Une image contenant texte, capture d’écran, logo, Police&#10;&#10;Le contenu généré par l’IA peut être incorrect.">
            <a:extLst>
              <a:ext uri="{FF2B5EF4-FFF2-40B4-BE49-F238E27FC236}">
                <a16:creationId xmlns:a16="http://schemas.microsoft.com/office/drawing/2014/main" id="{1F0F36D7-8E1E-B8E0-030A-AC8AAB71A0A6}"/>
              </a:ext>
            </a:extLst>
          </p:cNvPr>
          <p:cNvPicPr>
            <a:picLocks noChangeAspect="1"/>
          </p:cNvPicPr>
          <p:nvPr/>
        </p:nvPicPr>
        <p:blipFill>
          <a:blip r:embed="rId2"/>
          <a:stretch>
            <a:fillRect/>
          </a:stretch>
        </p:blipFill>
        <p:spPr>
          <a:xfrm>
            <a:off x="643467" y="2131793"/>
            <a:ext cx="5294716" cy="2594411"/>
          </a:xfrm>
          <a:prstGeom prst="rect">
            <a:avLst/>
          </a:prstGeom>
        </p:spPr>
      </p:pic>
      <p:cxnSp>
        <p:nvCxnSpPr>
          <p:cNvPr id="31" name="Straight Connector 30">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2" name="Image 1" descr="Deuxième baromètre des relations intergénérationnelles : - SC Solidarité">
            <a:extLst>
              <a:ext uri="{FF2B5EF4-FFF2-40B4-BE49-F238E27FC236}">
                <a16:creationId xmlns:a16="http://schemas.microsoft.com/office/drawing/2014/main" id="{BF521BE2-D58B-02A8-1229-1A807B9778B0}"/>
              </a:ext>
            </a:extLst>
          </p:cNvPr>
          <p:cNvPicPr>
            <a:picLocks noChangeAspect="1"/>
          </p:cNvPicPr>
          <p:nvPr/>
        </p:nvPicPr>
        <p:blipFill>
          <a:blip r:embed="rId3"/>
          <a:stretch>
            <a:fillRect/>
          </a:stretch>
        </p:blipFill>
        <p:spPr>
          <a:xfrm>
            <a:off x="6253817" y="748131"/>
            <a:ext cx="5294715" cy="5361737"/>
          </a:xfrm>
          <a:prstGeom prst="rect">
            <a:avLst/>
          </a:prstGeom>
        </p:spPr>
      </p:pic>
    </p:spTree>
    <p:extLst>
      <p:ext uri="{BB962C8B-B14F-4D97-AF65-F5344CB8AC3E}">
        <p14:creationId xmlns:p14="http://schemas.microsoft.com/office/powerpoint/2010/main" val="90818316"/>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 1" descr="Une image contenant texte, capture d’écran, Visage humain, Site web&#10;&#10;Le contenu généré par l’IA peut être incorrect.">
            <a:extLst>
              <a:ext uri="{FF2B5EF4-FFF2-40B4-BE49-F238E27FC236}">
                <a16:creationId xmlns:a16="http://schemas.microsoft.com/office/drawing/2014/main" id="{794846D6-DAAD-853A-5292-F54A19D03EC3}"/>
              </a:ext>
            </a:extLst>
          </p:cNvPr>
          <p:cNvPicPr>
            <a:picLocks noChangeAspect="1"/>
          </p:cNvPicPr>
          <p:nvPr/>
        </p:nvPicPr>
        <p:blipFill>
          <a:blip r:embed="rId2"/>
          <a:stretch>
            <a:fillRect/>
          </a:stretch>
        </p:blipFill>
        <p:spPr>
          <a:xfrm>
            <a:off x="643467" y="1582467"/>
            <a:ext cx="5294716" cy="3693064"/>
          </a:xfrm>
          <a:prstGeom prst="rect">
            <a:avLst/>
          </a:prstGeom>
        </p:spPr>
      </p:pic>
      <p:cxnSp>
        <p:nvCxnSpPr>
          <p:cNvPr id="12" name="Straight Connector 11">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3" name="Image 2" descr="Une image contenant texte, capture d’écran&#10;&#10;Le contenu généré par l’IA peut être incorrect.">
            <a:extLst>
              <a:ext uri="{FF2B5EF4-FFF2-40B4-BE49-F238E27FC236}">
                <a16:creationId xmlns:a16="http://schemas.microsoft.com/office/drawing/2014/main" id="{F69F9694-C675-9743-0B1A-74C3DE90C55D}"/>
              </a:ext>
            </a:extLst>
          </p:cNvPr>
          <p:cNvPicPr>
            <a:picLocks noChangeAspect="1"/>
          </p:cNvPicPr>
          <p:nvPr/>
        </p:nvPicPr>
        <p:blipFill>
          <a:blip r:embed="rId3"/>
          <a:stretch>
            <a:fillRect/>
          </a:stretch>
        </p:blipFill>
        <p:spPr>
          <a:xfrm>
            <a:off x="6253817" y="1476574"/>
            <a:ext cx="5294715" cy="3904852"/>
          </a:xfrm>
          <a:prstGeom prst="rect">
            <a:avLst/>
          </a:prstGeom>
        </p:spPr>
      </p:pic>
    </p:spTree>
    <p:extLst>
      <p:ext uri="{BB962C8B-B14F-4D97-AF65-F5344CB8AC3E}">
        <p14:creationId xmlns:p14="http://schemas.microsoft.com/office/powerpoint/2010/main" val="293310423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F8EB83DB-05B7-26F1-0F11-3C986FB6392E}"/>
              </a:ext>
            </a:extLst>
          </p:cNvPr>
          <p:cNvSpPr>
            <a:spLocks noGrp="1"/>
          </p:cNvSpPr>
          <p:nvPr>
            <p:ph type="title"/>
          </p:nvPr>
        </p:nvSpPr>
        <p:spPr>
          <a:xfrm>
            <a:off x="838200" y="1641752"/>
            <a:ext cx="4391024" cy="1323439"/>
          </a:xfrm>
        </p:spPr>
        <p:txBody>
          <a:bodyPr anchor="t">
            <a:normAutofit/>
          </a:bodyPr>
          <a:lstStyle/>
          <a:p>
            <a:r>
              <a:rPr lang="fr-FR" sz="4000">
                <a:solidFill>
                  <a:schemeClr val="bg1"/>
                </a:solidFill>
                <a:ea typeface="+mj-lt"/>
                <a:cs typeface="+mj-lt"/>
              </a:rPr>
              <a:t>Impact du bénévolat sur la société</a:t>
            </a:r>
            <a:endParaRPr lang="fr-FR" sz="4000">
              <a:solidFill>
                <a:schemeClr val="bg1"/>
              </a:solidFill>
            </a:endParaRPr>
          </a:p>
        </p:txBody>
      </p:sp>
      <p:sp>
        <p:nvSpPr>
          <p:cNvPr id="3" name="Espace réservé du contenu 2">
            <a:extLst>
              <a:ext uri="{FF2B5EF4-FFF2-40B4-BE49-F238E27FC236}">
                <a16:creationId xmlns:a16="http://schemas.microsoft.com/office/drawing/2014/main" id="{8D51CC1A-59D7-F01C-12CD-D2D911FAC08D}"/>
              </a:ext>
            </a:extLst>
          </p:cNvPr>
          <p:cNvSpPr>
            <a:spLocks noGrp="1"/>
          </p:cNvSpPr>
          <p:nvPr>
            <p:ph idx="1"/>
          </p:nvPr>
        </p:nvSpPr>
        <p:spPr>
          <a:xfrm>
            <a:off x="838200" y="3146400"/>
            <a:ext cx="4391024" cy="2454300"/>
          </a:xfrm>
        </p:spPr>
        <p:txBody>
          <a:bodyPr vert="horz" lIns="91440" tIns="45720" rIns="91440" bIns="45720" rtlCol="0">
            <a:normAutofit/>
          </a:bodyPr>
          <a:lstStyle/>
          <a:p>
            <a:pPr marL="0" indent="0">
              <a:buNone/>
            </a:pPr>
            <a:r>
              <a:rPr lang="fr-FR" sz="2400">
                <a:solidFill>
                  <a:schemeClr val="bg1">
                    <a:alpha val="80000"/>
                  </a:schemeClr>
                </a:solidFill>
                <a:latin typeface="Google Sans"/>
              </a:rPr>
              <a:t>Donner de son temps et de son énergie est une façon de se réaliser, de mettre en valeur ses compétences et ainsi de renforcer son estime personnelle. Les gens pour qui l'on s'implique ont eux-mêmes beaucoup à offrir.</a:t>
            </a:r>
            <a:endParaRPr lang="fr-FR" sz="2400">
              <a:solidFill>
                <a:schemeClr val="bg1">
                  <a:alpha val="80000"/>
                </a:schemeClr>
              </a:solidFill>
            </a:endParaRPr>
          </a:p>
        </p:txBody>
      </p:sp>
      <p:grpSp>
        <p:nvGrpSpPr>
          <p:cNvPr id="12" name="Group 11">
            <a:extLst>
              <a:ext uri="{FF2B5EF4-FFF2-40B4-BE49-F238E27FC236}">
                <a16:creationId xmlns:a16="http://schemas.microsoft.com/office/drawing/2014/main" id="{D44E3F87-3D58-4B03-86B2-15A5C5B9C9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96000" y="841376"/>
            <a:ext cx="5260976" cy="4707593"/>
            <a:chOff x="6096000" y="841376"/>
            <a:chExt cx="5260976" cy="4707593"/>
          </a:xfrm>
          <a:effectLst>
            <a:outerShdw blurRad="381000" dist="152400" dir="5400000" algn="ctr" rotWithShape="0">
              <a:srgbClr val="000000">
                <a:alpha val="10000"/>
              </a:srgbClr>
            </a:outerShdw>
          </a:effectLst>
        </p:grpSpPr>
        <p:grpSp>
          <p:nvGrpSpPr>
            <p:cNvPr id="13" name="Group 12">
              <a:extLst>
                <a:ext uri="{FF2B5EF4-FFF2-40B4-BE49-F238E27FC236}">
                  <a16:creationId xmlns:a16="http://schemas.microsoft.com/office/drawing/2014/main" id="{B4D09509-F6FC-47A6-B196-CCCFD8E8305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096001" y="841376"/>
              <a:ext cx="5260975" cy="4707593"/>
              <a:chOff x="6096001" y="841376"/>
              <a:chExt cx="5260975" cy="4707593"/>
            </a:xfrm>
          </p:grpSpPr>
          <p:sp>
            <p:nvSpPr>
              <p:cNvPr id="17" name="Freeform: Shape 16">
                <a:extLst>
                  <a:ext uri="{FF2B5EF4-FFF2-40B4-BE49-F238E27FC236}">
                    <a16:creationId xmlns:a16="http://schemas.microsoft.com/office/drawing/2014/main" id="{BA5B9D66-192D-4F12-964D-2B23A1D27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841376"/>
                <a:ext cx="5260975" cy="4707593"/>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3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3 w 5260975"/>
                  <a:gd name="connsiteY10" fmla="*/ 3775382 h 4707593"/>
                  <a:gd name="connsiteX11" fmla="*/ 4897844 w 5260975"/>
                  <a:gd name="connsiteY11" fmla="*/ 3792472 h 4707593"/>
                  <a:gd name="connsiteX12" fmla="*/ 4870767 w 5260975"/>
                  <a:gd name="connsiteY12" fmla="*/ 3811388 h 4707593"/>
                  <a:gd name="connsiteX13" fmla="*/ 4847916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49 w 5260975"/>
                  <a:gd name="connsiteY22" fmla="*/ 4089832 h 4707593"/>
                  <a:gd name="connsiteX23" fmla="*/ 4468944 w 5260975"/>
                  <a:gd name="connsiteY23" fmla="*/ 4113356 h 4707593"/>
                  <a:gd name="connsiteX24" fmla="*/ 4452622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C9C14E68-C469-4A71-AF08-169DB545FC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841376"/>
                <a:ext cx="5260975" cy="4707593"/>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3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3 w 5260975"/>
                  <a:gd name="connsiteY10" fmla="*/ 3775382 h 4707593"/>
                  <a:gd name="connsiteX11" fmla="*/ 4897844 w 5260975"/>
                  <a:gd name="connsiteY11" fmla="*/ 3792472 h 4707593"/>
                  <a:gd name="connsiteX12" fmla="*/ 4870767 w 5260975"/>
                  <a:gd name="connsiteY12" fmla="*/ 3811388 h 4707593"/>
                  <a:gd name="connsiteX13" fmla="*/ 4847916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49 w 5260975"/>
                  <a:gd name="connsiteY22" fmla="*/ 4089832 h 4707593"/>
                  <a:gd name="connsiteX23" fmla="*/ 4468944 w 5260975"/>
                  <a:gd name="connsiteY23" fmla="*/ 4113356 h 4707593"/>
                  <a:gd name="connsiteX24" fmla="*/ 4452622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B2C18990-7F62-45E8-B68F-47E95E4812F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096000" y="4138312"/>
              <a:ext cx="5260975" cy="1410656"/>
              <a:chOff x="6096000" y="4138312"/>
              <a:chExt cx="5260975" cy="1410656"/>
            </a:xfrm>
          </p:grpSpPr>
          <p:sp>
            <p:nvSpPr>
              <p:cNvPr id="15" name="Freeform: Shape 14">
                <a:extLst>
                  <a:ext uri="{FF2B5EF4-FFF2-40B4-BE49-F238E27FC236}">
                    <a16:creationId xmlns:a16="http://schemas.microsoft.com/office/drawing/2014/main" id="{AC206BB2-3759-4DF0-9932-7445B6367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81FA6FA-3CB6-4F57-8871-82DDE5BE86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pic>
        <p:nvPicPr>
          <p:cNvPr id="5" name="Image 4" descr="Du bénévolat à distance, ça se peut! – Des études qui propulsent ma carrière">
            <a:extLst>
              <a:ext uri="{FF2B5EF4-FFF2-40B4-BE49-F238E27FC236}">
                <a16:creationId xmlns:a16="http://schemas.microsoft.com/office/drawing/2014/main" id="{45BA9E86-6AFD-4E35-338D-932EC8984A5C}"/>
              </a:ext>
            </a:extLst>
          </p:cNvPr>
          <p:cNvPicPr>
            <a:picLocks noChangeAspect="1"/>
          </p:cNvPicPr>
          <p:nvPr/>
        </p:nvPicPr>
        <p:blipFill>
          <a:blip r:embed="rId3"/>
          <a:stretch>
            <a:fillRect/>
          </a:stretch>
        </p:blipFill>
        <p:spPr>
          <a:xfrm>
            <a:off x="6541932" y="1435238"/>
            <a:ext cx="4369112" cy="2894536"/>
          </a:xfrm>
          <a:prstGeom prst="rect">
            <a:avLst/>
          </a:prstGeom>
        </p:spPr>
      </p:pic>
    </p:spTree>
    <p:extLst>
      <p:ext uri="{BB962C8B-B14F-4D97-AF65-F5344CB8AC3E}">
        <p14:creationId xmlns:p14="http://schemas.microsoft.com/office/powerpoint/2010/main" val="22364974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2" name="Rectangle 61">
            <a:extLst>
              <a:ext uri="{FF2B5EF4-FFF2-40B4-BE49-F238E27FC236}">
                <a16:creationId xmlns:a16="http://schemas.microsoft.com/office/drawing/2014/main" id="{8B089790-F4B6-46A7-BB28-7B74A9A9E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Image 11" descr="Solidarité: un pacte social | education 21">
            <a:extLst>
              <a:ext uri="{FF2B5EF4-FFF2-40B4-BE49-F238E27FC236}">
                <a16:creationId xmlns:a16="http://schemas.microsoft.com/office/drawing/2014/main" id="{2FD8D686-32A0-59EE-CB3A-ABD5F577FD7E}"/>
              </a:ext>
            </a:extLst>
          </p:cNvPr>
          <p:cNvPicPr>
            <a:picLocks noChangeAspect="1"/>
          </p:cNvPicPr>
          <p:nvPr/>
        </p:nvPicPr>
        <p:blipFill>
          <a:blip r:embed="rId2"/>
          <a:srcRect b="11907"/>
          <a:stretch/>
        </p:blipFill>
        <p:spPr>
          <a:xfrm>
            <a:off x="-1" y="1"/>
            <a:ext cx="12192000" cy="6068290"/>
          </a:xfrm>
          <a:prstGeom prst="rect">
            <a:avLst/>
          </a:prstGeom>
        </p:spPr>
      </p:pic>
      <p:grpSp>
        <p:nvGrpSpPr>
          <p:cNvPr id="64" name="Group 63">
            <a:extLst>
              <a:ext uri="{FF2B5EF4-FFF2-40B4-BE49-F238E27FC236}">
                <a16:creationId xmlns:a16="http://schemas.microsoft.com/office/drawing/2014/main" id="{9DE3F54D-33BC-4382-A2AB-5E002F0F116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5029199"/>
            <a:ext cx="12228128" cy="1828800"/>
            <a:chOff x="-305" y="2987478"/>
            <a:chExt cx="12188952" cy="1828800"/>
          </a:xfrm>
        </p:grpSpPr>
        <p:sp>
          <p:nvSpPr>
            <p:cNvPr id="65" name="Freeform: Shape 64">
              <a:extLst>
                <a:ext uri="{FF2B5EF4-FFF2-40B4-BE49-F238E27FC236}">
                  <a16:creationId xmlns:a16="http://schemas.microsoft.com/office/drawing/2014/main" id="{6798451A-4EC8-4869-8DFB-BCE4E00BE5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60ECD12F-47FF-48FE-A827-069775A8A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48928757-970C-4B99-9F9C-0C07E4A945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useBgFill="1">
          <p:nvSpPr>
            <p:cNvPr id="68" name="Freeform: Shape 67">
              <a:extLst>
                <a:ext uri="{FF2B5EF4-FFF2-40B4-BE49-F238E27FC236}">
                  <a16:creationId xmlns:a16="http://schemas.microsoft.com/office/drawing/2014/main" id="{1213505B-6136-49EC-951C-1FDA2A6C5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grpSp>
      <p:sp>
        <p:nvSpPr>
          <p:cNvPr id="2" name="ZoneTexte 1">
            <a:extLst>
              <a:ext uri="{FF2B5EF4-FFF2-40B4-BE49-F238E27FC236}">
                <a16:creationId xmlns:a16="http://schemas.microsoft.com/office/drawing/2014/main" id="{345B6C9A-AF8E-ABD5-4874-981BE0642BAF}"/>
              </a:ext>
            </a:extLst>
          </p:cNvPr>
          <p:cNvSpPr txBox="1"/>
          <p:nvPr/>
        </p:nvSpPr>
        <p:spPr>
          <a:xfrm>
            <a:off x="6389380" y="5216738"/>
            <a:ext cx="5956184" cy="1699681"/>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spcAft>
                <a:spcPts val="600"/>
              </a:spcAft>
            </a:pPr>
            <a:r>
              <a:rPr lang="en-US" sz="3600" kern="1200" dirty="0">
                <a:latin typeface="+mj-lt"/>
                <a:ea typeface="+mj-ea"/>
                <a:cs typeface="+mj-cs"/>
              </a:rPr>
              <a:t>Les </a:t>
            </a:r>
            <a:r>
              <a:rPr lang="en-US" sz="3600" kern="1200" err="1">
                <a:latin typeface="+mj-lt"/>
                <a:ea typeface="+mj-ea"/>
                <a:cs typeface="+mj-cs"/>
              </a:rPr>
              <a:t>différents</a:t>
            </a:r>
            <a:r>
              <a:rPr lang="en-US" sz="3600" kern="1200" dirty="0">
                <a:latin typeface="+mj-lt"/>
                <a:ea typeface="+mj-ea"/>
                <a:cs typeface="+mj-cs"/>
              </a:rPr>
              <a:t> expertise </a:t>
            </a:r>
            <a:r>
              <a:rPr lang="en-US" sz="3600" kern="1200" err="1">
                <a:latin typeface="+mj-lt"/>
                <a:ea typeface="+mj-ea"/>
                <a:cs typeface="+mj-cs"/>
              </a:rPr>
              <a:t>portant</a:t>
            </a:r>
            <a:r>
              <a:rPr lang="en-US" sz="3600" kern="1200" dirty="0">
                <a:latin typeface="+mj-lt"/>
                <a:ea typeface="+mj-ea"/>
                <a:cs typeface="+mj-cs"/>
              </a:rPr>
              <a:t> sur les multiples </a:t>
            </a:r>
            <a:r>
              <a:rPr lang="en-US" sz="3600" kern="1200" err="1">
                <a:latin typeface="+mj-lt"/>
                <a:ea typeface="+mj-ea"/>
                <a:cs typeface="+mj-cs"/>
              </a:rPr>
              <a:t>enjeux</a:t>
            </a:r>
            <a:r>
              <a:rPr lang="en-US" sz="3600" kern="1200" dirty="0">
                <a:latin typeface="+mj-lt"/>
                <a:ea typeface="+mj-ea"/>
                <a:cs typeface="+mj-cs"/>
              </a:rPr>
              <a:t> </a:t>
            </a:r>
            <a:r>
              <a:rPr lang="en-US" sz="3600" kern="1200" err="1">
                <a:latin typeface="+mj-lt"/>
                <a:ea typeface="+mj-ea"/>
                <a:cs typeface="+mj-cs"/>
              </a:rPr>
              <a:t>liés</a:t>
            </a:r>
            <a:r>
              <a:rPr lang="en-US" sz="3600" kern="1200" dirty="0">
                <a:latin typeface="+mj-lt"/>
                <a:ea typeface="+mj-ea"/>
                <a:cs typeface="+mj-cs"/>
              </a:rPr>
              <a:t> à </a:t>
            </a:r>
            <a:r>
              <a:rPr lang="en-US" sz="3600" kern="1200" err="1">
                <a:latin typeface="+mj-lt"/>
                <a:ea typeface="+mj-ea"/>
                <a:cs typeface="+mj-cs"/>
              </a:rPr>
              <a:t>l’itinérance</a:t>
            </a:r>
            <a:endParaRPr lang="en-US" sz="3600" kern="1200">
              <a:latin typeface="+mj-lt"/>
              <a:ea typeface="+mj-ea"/>
              <a:cs typeface="+mj-cs"/>
            </a:endParaRPr>
          </a:p>
        </p:txBody>
      </p:sp>
      <p:graphicFrame>
        <p:nvGraphicFramePr>
          <p:cNvPr id="57" name="ZoneTexte 4">
            <a:extLst>
              <a:ext uri="{FF2B5EF4-FFF2-40B4-BE49-F238E27FC236}">
                <a16:creationId xmlns:a16="http://schemas.microsoft.com/office/drawing/2014/main" id="{D7E5375B-3EB4-DF62-132E-29ACA1CF2328}"/>
              </a:ext>
            </a:extLst>
          </p:cNvPr>
          <p:cNvGraphicFramePr/>
          <p:nvPr>
            <p:extLst>
              <p:ext uri="{D42A27DB-BD31-4B8C-83A1-F6EECF244321}">
                <p14:modId xmlns:p14="http://schemas.microsoft.com/office/powerpoint/2010/main" val="1647085261"/>
              </p:ext>
            </p:extLst>
          </p:nvPr>
        </p:nvGraphicFramePr>
        <p:xfrm>
          <a:off x="-566468" y="785003"/>
          <a:ext cx="5877464" cy="5672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8508241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20D5D19D-0789-4518-B5DC-D47ADF69D2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7AD7F32B-B411-E114-3016-89F4FE573F46}"/>
              </a:ext>
            </a:extLst>
          </p:cNvPr>
          <p:cNvSpPr>
            <a:spLocks noGrp="1"/>
          </p:cNvSpPr>
          <p:nvPr>
            <p:ph type="title"/>
          </p:nvPr>
        </p:nvSpPr>
        <p:spPr>
          <a:xfrm>
            <a:off x="883772" y="110796"/>
            <a:ext cx="4036334" cy="2387600"/>
          </a:xfrm>
        </p:spPr>
        <p:txBody>
          <a:bodyPr vert="horz" lIns="91440" tIns="45720" rIns="91440" bIns="45720" rtlCol="0" anchor="t">
            <a:normAutofit/>
          </a:bodyPr>
          <a:lstStyle/>
          <a:p>
            <a:r>
              <a:rPr lang="en-US" sz="3800"/>
              <a:t>Les bénéfices de l’intergénérationel</a:t>
            </a:r>
          </a:p>
        </p:txBody>
      </p:sp>
      <p:sp>
        <p:nvSpPr>
          <p:cNvPr id="4" name="Espace réservé du texte 3">
            <a:extLst>
              <a:ext uri="{FF2B5EF4-FFF2-40B4-BE49-F238E27FC236}">
                <a16:creationId xmlns:a16="http://schemas.microsoft.com/office/drawing/2014/main" id="{2CE0A7CA-0DD7-17C8-F1F3-CFB7AC09AD82}"/>
              </a:ext>
            </a:extLst>
          </p:cNvPr>
          <p:cNvSpPr>
            <a:spLocks noGrp="1"/>
          </p:cNvSpPr>
          <p:nvPr>
            <p:ph type="body" idx="1"/>
          </p:nvPr>
        </p:nvSpPr>
        <p:spPr>
          <a:xfrm>
            <a:off x="481206" y="1683079"/>
            <a:ext cx="4841464" cy="746566"/>
          </a:xfrm>
        </p:spPr>
        <p:txBody>
          <a:bodyPr vert="horz" lIns="91440" tIns="45720" rIns="91440" bIns="45720" rtlCol="0" anchor="b">
            <a:normAutofit/>
          </a:bodyPr>
          <a:lstStyle/>
          <a:p>
            <a:r>
              <a:rPr lang="en-US" sz="3600" dirty="0"/>
              <a:t>Pour la </a:t>
            </a:r>
            <a:r>
              <a:rPr lang="en-US" sz="3600" err="1"/>
              <a:t>communauté</a:t>
            </a:r>
            <a:endParaRPr lang="en-US" sz="3600"/>
          </a:p>
        </p:txBody>
      </p:sp>
      <p:grpSp>
        <p:nvGrpSpPr>
          <p:cNvPr id="29" name="Group 22">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54317"/>
            <a:ext cx="731521" cy="673460"/>
            <a:chOff x="3940602" y="308034"/>
            <a:chExt cx="2116791" cy="3428999"/>
          </a:xfrm>
          <a:solidFill>
            <a:schemeClr val="accent4"/>
          </a:solidFill>
        </p:grpSpPr>
        <p:sp>
          <p:nvSpPr>
            <p:cNvPr id="24" name="Rectangle 23">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Image 15" descr="Les liens intergénérationnels : une source de bien-être pour tous ?">
            <a:extLst>
              <a:ext uri="{FF2B5EF4-FFF2-40B4-BE49-F238E27FC236}">
                <a16:creationId xmlns:a16="http://schemas.microsoft.com/office/drawing/2014/main" id="{C8E9DBFA-0B5C-E26F-67BE-12EC0BC64A86}"/>
              </a:ext>
            </a:extLst>
          </p:cNvPr>
          <p:cNvPicPr>
            <a:picLocks noChangeAspect="1"/>
          </p:cNvPicPr>
          <p:nvPr/>
        </p:nvPicPr>
        <p:blipFill>
          <a:blip r:embed="rId2"/>
          <a:srcRect l="23296" r="19513" b="8"/>
          <a:stretch/>
        </p:blipFill>
        <p:spPr>
          <a:xfrm>
            <a:off x="5922492" y="666728"/>
            <a:ext cx="5536001" cy="5465791"/>
          </a:xfrm>
          <a:prstGeom prst="rect">
            <a:avLst/>
          </a:prstGeom>
        </p:spPr>
      </p:pic>
      <p:sp>
        <p:nvSpPr>
          <p:cNvPr id="7" name="ZoneTexte 6">
            <a:extLst>
              <a:ext uri="{FF2B5EF4-FFF2-40B4-BE49-F238E27FC236}">
                <a16:creationId xmlns:a16="http://schemas.microsoft.com/office/drawing/2014/main" id="{FA3EAB20-C48C-43A9-8830-C9EDC68BA6FA}"/>
              </a:ext>
            </a:extLst>
          </p:cNvPr>
          <p:cNvSpPr txBox="1"/>
          <p:nvPr/>
        </p:nvSpPr>
        <p:spPr>
          <a:xfrm>
            <a:off x="3810000" y="1681655"/>
            <a:ext cx="2220310" cy="814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fr-FR"/>
          </a:p>
        </p:txBody>
      </p:sp>
      <p:sp>
        <p:nvSpPr>
          <p:cNvPr id="22" name="Espace réservé du contenu 2">
            <a:extLst>
              <a:ext uri="{FF2B5EF4-FFF2-40B4-BE49-F238E27FC236}">
                <a16:creationId xmlns:a16="http://schemas.microsoft.com/office/drawing/2014/main" id="{EBA62CD1-507B-B853-F51D-C8EBC37A6EBD}"/>
              </a:ext>
            </a:extLst>
          </p:cNvPr>
          <p:cNvSpPr>
            <a:spLocks noGrp="1"/>
          </p:cNvSpPr>
          <p:nvPr/>
        </p:nvSpPr>
        <p:spPr>
          <a:xfrm>
            <a:off x="5900" y="2505075"/>
            <a:ext cx="6988669" cy="368458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a:buChar char="•"/>
            </a:pPr>
            <a:r>
              <a:rPr lang="fr-FR" sz="2400" dirty="0">
                <a:latin typeface="Roboto"/>
                <a:ea typeface="Roboto"/>
                <a:cs typeface="Roboto"/>
              </a:rPr>
              <a:t>une meilleure intégration des individus de diverses générations à la communauté</a:t>
            </a:r>
            <a:endParaRPr lang="fr-FR" sz="2400"/>
          </a:p>
          <a:p>
            <a:pPr>
              <a:buFont typeface="Arial"/>
              <a:buChar char="•"/>
            </a:pPr>
            <a:r>
              <a:rPr lang="fr-FR" sz="2400" dirty="0">
                <a:latin typeface="Roboto"/>
                <a:ea typeface="Roboto"/>
                <a:cs typeface="Roboto"/>
              </a:rPr>
              <a:t>un dynamisme au sein de la communauté</a:t>
            </a:r>
            <a:endParaRPr lang="fr-FR" sz="2400"/>
          </a:p>
          <a:p>
            <a:pPr>
              <a:buFont typeface="Arial"/>
              <a:buChar char="•"/>
            </a:pPr>
            <a:r>
              <a:rPr lang="fr-FR" sz="2400" dirty="0">
                <a:latin typeface="Roboto"/>
                <a:ea typeface="Roboto"/>
                <a:cs typeface="Roboto"/>
              </a:rPr>
              <a:t>une plus grande solidarité entre les individus et les générations</a:t>
            </a:r>
            <a:endParaRPr lang="fr-FR" sz="2400"/>
          </a:p>
          <a:p>
            <a:pPr>
              <a:buFont typeface="Arial"/>
              <a:buChar char="•"/>
            </a:pPr>
            <a:r>
              <a:rPr lang="fr-FR" sz="2400" dirty="0">
                <a:latin typeface="Roboto"/>
                <a:ea typeface="Roboto"/>
                <a:cs typeface="Roboto"/>
              </a:rPr>
              <a:t>un meilleur état de santé pour les individus et leur communauté</a:t>
            </a:r>
            <a:endParaRPr lang="fr-FR" sz="2400"/>
          </a:p>
          <a:p>
            <a:pPr>
              <a:buFont typeface="Arial"/>
              <a:buChar char="•"/>
            </a:pPr>
            <a:r>
              <a:rPr lang="fr-FR" sz="2400" dirty="0">
                <a:latin typeface="Roboto"/>
                <a:ea typeface="Roboto"/>
                <a:cs typeface="Roboto"/>
              </a:rPr>
              <a:t>une économie locale plus prospère</a:t>
            </a:r>
            <a:endParaRPr lang="fr-FR" sz="2400"/>
          </a:p>
          <a:p>
            <a:pPr marL="0" indent="0">
              <a:buNone/>
            </a:pPr>
            <a:endParaRPr lang="fr-FR"/>
          </a:p>
        </p:txBody>
      </p:sp>
    </p:spTree>
    <p:extLst>
      <p:ext uri="{BB962C8B-B14F-4D97-AF65-F5344CB8AC3E}">
        <p14:creationId xmlns:p14="http://schemas.microsoft.com/office/powerpoint/2010/main" val="3636357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Grand écran</PresentationFormat>
  <Slides>27</Slides>
  <Notes>0</Notes>
  <HiddenSlides>0</HiddenSlides>
  <ScaleCrop>false</ScaleCrop>
  <HeadingPairs>
    <vt:vector size="4" baseType="variant">
      <vt:variant>
        <vt:lpstr>Thème</vt:lpstr>
      </vt:variant>
      <vt:variant>
        <vt:i4>1</vt:i4>
      </vt:variant>
      <vt:variant>
        <vt:lpstr>Titres des diapositives</vt:lpstr>
      </vt:variant>
      <vt:variant>
        <vt:i4>27</vt:i4>
      </vt:variant>
    </vt:vector>
  </HeadingPairs>
  <TitlesOfParts>
    <vt:vector size="28"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Impact du bénévolat sur la société</vt:lpstr>
      <vt:lpstr>Présentation PowerPoint</vt:lpstr>
      <vt:lpstr>Les bénéfices de l’intergénérationel</vt:lpstr>
      <vt:lpstr>Présentation PowerPoint</vt:lpstr>
      <vt:lpstr>Les bénéfices de l’intergénérationel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475</cp:revision>
  <dcterms:created xsi:type="dcterms:W3CDTF">2025-05-06T18:59:05Z</dcterms:created>
  <dcterms:modified xsi:type="dcterms:W3CDTF">2025-05-22T15:19:57Z</dcterms:modified>
</cp:coreProperties>
</file>